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7" r:id="rId42"/>
    <p:sldId id="298" r:id="rId43"/>
    <p:sldId id="299" r:id="rId44"/>
    <p:sldId id="300" r:id="rId45"/>
    <p:sldId id="301" r:id="rId46"/>
    <p:sldId id="302" r:id="rId47"/>
    <p:sldId id="303" r:id="rId48"/>
    <p:sldId id="304" r:id="rId49"/>
    <p:sldId id="305" r:id="rId50"/>
    <p:sldId id="306"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Century Gothic" panose="020B0502020202020204" pitchFamily="34" charset="0"/>
      <p:regular r:id="rId57"/>
      <p:bold r:id="rId58"/>
      <p:italic r:id="rId59"/>
      <p:boldItalic r:id="rId60"/>
    </p:embeddedFont>
    <p:embeddedFont>
      <p:font typeface="Lato" panose="020B0604020202020204" charset="0"/>
      <p:regular r:id="rId61"/>
      <p:bold r:id="rId62"/>
      <p:italic r:id="rId63"/>
      <p:boldItalic r:id="rId64"/>
    </p:embeddedFont>
    <p:embeddedFont>
      <p:font typeface="Montserrat"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jAzvJ4GIJRMryGxjYgq0Bv8B7e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F870BE-FC65-4053-873A-8DEFACADC258}">
  <a:tblStyle styleId="{D9F870BE-FC65-4053-873A-8DEFACADC25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8F1"/>
          </a:solidFill>
        </a:fill>
      </a:tcStyle>
    </a:wholeTbl>
    <a:band1H>
      <a:tcTxStyle/>
      <a:tcStyle>
        <a:tcBdr/>
        <a:fill>
          <a:solidFill>
            <a:srgbClr val="CACEE2"/>
          </a:solidFill>
        </a:fill>
      </a:tcStyle>
    </a:band1H>
    <a:band2H>
      <a:tcTxStyle/>
      <a:tcStyle>
        <a:tcBdr/>
      </a:tcStyle>
    </a:band2H>
    <a:band1V>
      <a:tcTxStyle/>
      <a:tcStyle>
        <a:tcBdr/>
        <a:fill>
          <a:solidFill>
            <a:srgbClr val="CACEE2"/>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34fd7e3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834fd7e31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3c29bd25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83c29bd250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3c29bd25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83c29bd250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34fd7e31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834fd7e314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3c8a1563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83c8a15634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34fd7e314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834fd7e314_0_5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3c8a1563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83c8a15634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4ecd9ab4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84ecd9ab41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2f1747ca3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82f1747ca3_4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34fd7e314_1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834fd7e314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3c8a15634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83c8a1563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3c8a15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83c8a1563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3c8a156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83c8a15634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4ecd9ab41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84ecd9ab41_5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 name="Google Shape;4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8" name="Google Shape;4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83cbb46bbd_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83cbb46bbd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3c29bd25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83c29bd250_1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4ecd9ab41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g84ecd9ab41_4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4ecd9ab41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g84ecd9ab41_4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4e75738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84e757384f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3c29bd25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83c29bd25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3c29bd25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83c29bd250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834fd7e314_0_436"/>
          <p:cNvSpPr/>
          <p:nvPr/>
        </p:nvSpPr>
        <p:spPr>
          <a:xfrm rot="5400000">
            <a:off x="10000500" y="673"/>
            <a:ext cx="2191500" cy="2191500"/>
          </a:xfrm>
          <a:prstGeom prst="diagStripe">
            <a:avLst>
              <a:gd name="adj" fmla="val 0"/>
            </a:avLst>
          </a:prstGeom>
          <a:solidFill>
            <a:schemeClr val="lt1">
              <a:alpha val="196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g834fd7e314_0_436"/>
          <p:cNvGrpSpPr/>
          <p:nvPr/>
        </p:nvGrpSpPr>
        <p:grpSpPr>
          <a:xfrm>
            <a:off x="0" y="654"/>
            <a:ext cx="6871435" cy="6845694"/>
            <a:chOff x="0" y="75"/>
            <a:chExt cx="5153705" cy="5152950"/>
          </a:xfrm>
        </p:grpSpPr>
        <p:sp>
          <p:nvSpPr>
            <p:cNvPr id="12" name="Google Shape;12;g834fd7e314_0_436"/>
            <p:cNvSpPr/>
            <p:nvPr/>
          </p:nvSpPr>
          <p:spPr>
            <a:xfrm rot="-5400000">
              <a:off x="455" y="-225"/>
              <a:ext cx="5152800" cy="5153700"/>
            </a:xfrm>
            <a:prstGeom prst="diagStripe">
              <a:avLst>
                <a:gd name="adj" fmla="val 50000"/>
              </a:avLst>
            </a:prstGeom>
            <a:solidFill>
              <a:schemeClr val="lt1">
                <a:alpha val="196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834fd7e314_0_436"/>
            <p:cNvSpPr/>
            <p:nvPr/>
          </p:nvSpPr>
          <p:spPr>
            <a:xfrm rot="-5400000">
              <a:off x="150" y="1145825"/>
              <a:ext cx="3996600" cy="3996900"/>
            </a:xfrm>
            <a:prstGeom prst="diagStripe">
              <a:avLst>
                <a:gd name="adj" fmla="val 58774"/>
              </a:avLst>
            </a:prstGeom>
            <a:solidFill>
              <a:schemeClr val="lt1">
                <a:alpha val="196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g834fd7e314_0_436"/>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g834fd7e314_0_436"/>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g834fd7e314_0_436"/>
          <p:cNvSpPr txBox="1">
            <a:spLocks noGrp="1"/>
          </p:cNvSpPr>
          <p:nvPr>
            <p:ph type="ctrTitle"/>
          </p:nvPr>
        </p:nvSpPr>
        <p:spPr>
          <a:xfrm>
            <a:off x="4716200" y="2104533"/>
            <a:ext cx="6690000" cy="21051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5300"/>
              <a:buNone/>
              <a:defRPr sz="5300"/>
            </a:lvl1pPr>
            <a:lvl2pPr lvl="1" algn="l">
              <a:lnSpc>
                <a:spcPct val="100000"/>
              </a:lnSpc>
              <a:spcBef>
                <a:spcPts val="0"/>
              </a:spcBef>
              <a:spcAft>
                <a:spcPts val="0"/>
              </a:spcAft>
              <a:buSzPts val="5300"/>
              <a:buNone/>
              <a:defRPr sz="5300"/>
            </a:lvl2pPr>
            <a:lvl3pPr lvl="2" algn="l">
              <a:lnSpc>
                <a:spcPct val="100000"/>
              </a:lnSpc>
              <a:spcBef>
                <a:spcPts val="0"/>
              </a:spcBef>
              <a:spcAft>
                <a:spcPts val="0"/>
              </a:spcAft>
              <a:buSzPts val="5300"/>
              <a:buNone/>
              <a:defRPr sz="5300"/>
            </a:lvl3pPr>
            <a:lvl4pPr lvl="3" algn="l">
              <a:lnSpc>
                <a:spcPct val="100000"/>
              </a:lnSpc>
              <a:spcBef>
                <a:spcPts val="0"/>
              </a:spcBef>
              <a:spcAft>
                <a:spcPts val="0"/>
              </a:spcAft>
              <a:buSzPts val="5300"/>
              <a:buNone/>
              <a:defRPr sz="5300"/>
            </a:lvl4pPr>
            <a:lvl5pPr lvl="4" algn="l">
              <a:lnSpc>
                <a:spcPct val="100000"/>
              </a:lnSpc>
              <a:spcBef>
                <a:spcPts val="0"/>
              </a:spcBef>
              <a:spcAft>
                <a:spcPts val="0"/>
              </a:spcAft>
              <a:buSzPts val="5300"/>
              <a:buNone/>
              <a:defRPr sz="5300"/>
            </a:lvl5pPr>
            <a:lvl6pPr lvl="5" algn="l">
              <a:lnSpc>
                <a:spcPct val="100000"/>
              </a:lnSpc>
              <a:spcBef>
                <a:spcPts val="0"/>
              </a:spcBef>
              <a:spcAft>
                <a:spcPts val="0"/>
              </a:spcAft>
              <a:buSzPts val="5300"/>
              <a:buNone/>
              <a:defRPr sz="5300"/>
            </a:lvl6pPr>
            <a:lvl7pPr lvl="6" algn="l">
              <a:lnSpc>
                <a:spcPct val="100000"/>
              </a:lnSpc>
              <a:spcBef>
                <a:spcPts val="0"/>
              </a:spcBef>
              <a:spcAft>
                <a:spcPts val="0"/>
              </a:spcAft>
              <a:buSzPts val="5300"/>
              <a:buNone/>
              <a:defRPr sz="5300"/>
            </a:lvl7pPr>
            <a:lvl8pPr lvl="7" algn="l">
              <a:lnSpc>
                <a:spcPct val="100000"/>
              </a:lnSpc>
              <a:spcBef>
                <a:spcPts val="0"/>
              </a:spcBef>
              <a:spcAft>
                <a:spcPts val="0"/>
              </a:spcAft>
              <a:buSzPts val="5300"/>
              <a:buNone/>
              <a:defRPr sz="5300"/>
            </a:lvl8pPr>
            <a:lvl9pPr lvl="8" algn="l">
              <a:lnSpc>
                <a:spcPct val="100000"/>
              </a:lnSpc>
              <a:spcBef>
                <a:spcPts val="0"/>
              </a:spcBef>
              <a:spcAft>
                <a:spcPts val="0"/>
              </a:spcAft>
              <a:buSzPts val="5300"/>
              <a:buNone/>
              <a:defRPr sz="5300"/>
            </a:lvl9pPr>
          </a:lstStyle>
          <a:p>
            <a:endParaRPr/>
          </a:p>
        </p:txBody>
      </p:sp>
      <p:sp>
        <p:nvSpPr>
          <p:cNvPr id="17" name="Google Shape;17;g834fd7e314_0_436"/>
          <p:cNvSpPr txBox="1">
            <a:spLocks noGrp="1"/>
          </p:cNvSpPr>
          <p:nvPr>
            <p:ph type="subTitle" idx="1"/>
          </p:nvPr>
        </p:nvSpPr>
        <p:spPr>
          <a:xfrm>
            <a:off x="6778600" y="5233233"/>
            <a:ext cx="4627500" cy="674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a:endParaRPr/>
          </a:p>
        </p:txBody>
      </p:sp>
      <p:sp>
        <p:nvSpPr>
          <p:cNvPr id="18" name="Google Shape;18;g834fd7e314_0_43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grpSp>
        <p:nvGrpSpPr>
          <p:cNvPr id="107" name="Google Shape;107;g834fd7e314_0_526"/>
          <p:cNvGrpSpPr/>
          <p:nvPr/>
        </p:nvGrpSpPr>
        <p:grpSpPr>
          <a:xfrm>
            <a:off x="0" y="5504636"/>
            <a:ext cx="931877" cy="912853"/>
            <a:chOff x="0" y="3785672"/>
            <a:chExt cx="698925" cy="684657"/>
          </a:xfrm>
        </p:grpSpPr>
        <p:sp>
          <p:nvSpPr>
            <p:cNvPr id="108" name="Google Shape;108;g834fd7e314_0_526"/>
            <p:cNvSpPr/>
            <p:nvPr/>
          </p:nvSpPr>
          <p:spPr>
            <a:xfrm rot="-5400000">
              <a:off x="0" y="3785672"/>
              <a:ext cx="544800" cy="544800"/>
            </a:xfrm>
            <a:prstGeom prst="diagStripe">
              <a:avLst>
                <a:gd name="adj" fmla="val 50000"/>
              </a:avLst>
            </a:prstGeom>
            <a:solidFill>
              <a:schemeClr val="lt1">
                <a:alpha val="862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g834fd7e314_0_526"/>
            <p:cNvSpPr/>
            <p:nvPr/>
          </p:nvSpPr>
          <p:spPr>
            <a:xfrm flipH="1">
              <a:off x="154125" y="3925529"/>
              <a:ext cx="544800" cy="544800"/>
            </a:xfrm>
            <a:prstGeom prst="diagStripe">
              <a:avLst>
                <a:gd name="adj" fmla="val 50000"/>
              </a:avLst>
            </a:prstGeom>
            <a:solidFill>
              <a:schemeClr val="lt1">
                <a:alpha val="8627"/>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 name="Google Shape;110;g834fd7e314_0_526"/>
          <p:cNvSpPr txBox="1">
            <a:spLocks noGrp="1"/>
          </p:cNvSpPr>
          <p:nvPr>
            <p:ph type="body" idx="1"/>
          </p:nvPr>
        </p:nvSpPr>
        <p:spPr>
          <a:xfrm>
            <a:off x="1083633" y="5740500"/>
            <a:ext cx="9248100" cy="6984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1700"/>
              <a:buNone/>
              <a:defRPr/>
            </a:lvl1pPr>
          </a:lstStyle>
          <a:p>
            <a:endParaRPr/>
          </a:p>
        </p:txBody>
      </p:sp>
      <p:sp>
        <p:nvSpPr>
          <p:cNvPr id="111" name="Google Shape;111;g834fd7e314_0_5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grpSp>
        <p:nvGrpSpPr>
          <p:cNvPr id="113" name="Google Shape;113;g834fd7e314_0_532"/>
          <p:cNvGrpSpPr/>
          <p:nvPr/>
        </p:nvGrpSpPr>
        <p:grpSpPr>
          <a:xfrm>
            <a:off x="5875053" y="0"/>
            <a:ext cx="6316642" cy="6857248"/>
            <a:chOff x="4406400" y="0"/>
            <a:chExt cx="4737600" cy="5143065"/>
          </a:xfrm>
        </p:grpSpPr>
        <p:sp>
          <p:nvSpPr>
            <p:cNvPr id="114" name="Google Shape;114;g834fd7e314_0_532"/>
            <p:cNvSpPr/>
            <p:nvPr/>
          </p:nvSpPr>
          <p:spPr>
            <a:xfrm rot="5400000">
              <a:off x="4408200" y="-1800"/>
              <a:ext cx="4734000" cy="4737600"/>
            </a:xfrm>
            <a:prstGeom prst="diagStripe">
              <a:avLst>
                <a:gd name="adj" fmla="val 49469"/>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834fd7e314_0_532"/>
            <p:cNvSpPr/>
            <p:nvPr/>
          </p:nvSpPr>
          <p:spPr>
            <a:xfrm rot="5400000">
              <a:off x="4841125" y="5700"/>
              <a:ext cx="4298100" cy="4286700"/>
            </a:xfrm>
            <a:prstGeom prst="diagStripe">
              <a:avLst>
                <a:gd name="adj" fmla="val 0"/>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834fd7e314_0_532"/>
            <p:cNvSpPr/>
            <p:nvPr/>
          </p:nvSpPr>
          <p:spPr>
            <a:xfrm rot="-5400000">
              <a:off x="5618399" y="1236468"/>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834fd7e314_0_532"/>
            <p:cNvSpPr/>
            <p:nvPr/>
          </p:nvSpPr>
          <p:spPr>
            <a:xfrm flipH="1">
              <a:off x="5849857" y="1443956"/>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834fd7e314_0_532"/>
            <p:cNvSpPr/>
            <p:nvPr/>
          </p:nvSpPr>
          <p:spPr>
            <a:xfrm rot="-5400000">
              <a:off x="5987081" y="2469465"/>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834fd7e314_0_532"/>
            <p:cNvSpPr/>
            <p:nvPr/>
          </p:nvSpPr>
          <p:spPr>
            <a:xfrm flipH="1">
              <a:off x="6222115" y="2676953"/>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834fd7e314_0_532"/>
            <p:cNvSpPr/>
            <p:nvPr/>
          </p:nvSpPr>
          <p:spPr>
            <a:xfrm rot="-5400000">
              <a:off x="6675341" y="1862018"/>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834fd7e314_0_53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834fd7e314_0_532"/>
            <p:cNvSpPr/>
            <p:nvPr/>
          </p:nvSpPr>
          <p:spPr>
            <a:xfrm rot="-5400000">
              <a:off x="6861141" y="2477810"/>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834fd7e314_0_532"/>
            <p:cNvSpPr/>
            <p:nvPr/>
          </p:nvSpPr>
          <p:spPr>
            <a:xfrm flipH="1">
              <a:off x="7965266" y="2692963"/>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834fd7e314_0_532"/>
            <p:cNvSpPr/>
            <p:nvPr/>
          </p:nvSpPr>
          <p:spPr>
            <a:xfrm flipH="1">
              <a:off x="8145082" y="3308755"/>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834fd7e314_0_532"/>
            <p:cNvSpPr/>
            <p:nvPr/>
          </p:nvSpPr>
          <p:spPr>
            <a:xfrm rot="-5400000">
              <a:off x="7047599" y="3095015"/>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834fd7e314_0_532"/>
            <p:cNvSpPr/>
            <p:nvPr/>
          </p:nvSpPr>
          <p:spPr>
            <a:xfrm flipH="1">
              <a:off x="7276649" y="3302502"/>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834fd7e314_0_53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834fd7e314_0_532"/>
            <p:cNvSpPr/>
            <p:nvPr/>
          </p:nvSpPr>
          <p:spPr>
            <a:xfrm flipH="1">
              <a:off x="7462448" y="3918294"/>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834fd7e314_0_532"/>
            <p:cNvSpPr/>
            <p:nvPr/>
          </p:nvSpPr>
          <p:spPr>
            <a:xfrm rot="-5400000">
              <a:off x="8102491" y="3718473"/>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834fd7e314_0_532"/>
            <p:cNvSpPr/>
            <p:nvPr/>
          </p:nvSpPr>
          <p:spPr>
            <a:xfrm flipH="1">
              <a:off x="8334533" y="3925960"/>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834fd7e314_0_532"/>
            <p:cNvSpPr/>
            <p:nvPr/>
          </p:nvSpPr>
          <p:spPr>
            <a:xfrm rot="-5400000">
              <a:off x="8288290" y="4334265"/>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 name="Google Shape;132;g834fd7e314_0_532"/>
          <p:cNvSpPr txBox="1">
            <a:spLocks noGrp="1"/>
          </p:cNvSpPr>
          <p:nvPr>
            <p:ph type="title" hasCustomPrompt="1"/>
          </p:nvPr>
        </p:nvSpPr>
        <p:spPr>
          <a:xfrm>
            <a:off x="1098467" y="1712900"/>
            <a:ext cx="6368100" cy="17343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0700"/>
              <a:buNone/>
              <a:defRPr sz="10700"/>
            </a:lvl1pPr>
            <a:lvl2pPr lvl="1" algn="l">
              <a:lnSpc>
                <a:spcPct val="100000"/>
              </a:lnSpc>
              <a:spcBef>
                <a:spcPts val="0"/>
              </a:spcBef>
              <a:spcAft>
                <a:spcPts val="0"/>
              </a:spcAft>
              <a:buSzPts val="10700"/>
              <a:buNone/>
              <a:defRPr sz="10700"/>
            </a:lvl2pPr>
            <a:lvl3pPr lvl="2" algn="l">
              <a:lnSpc>
                <a:spcPct val="100000"/>
              </a:lnSpc>
              <a:spcBef>
                <a:spcPts val="0"/>
              </a:spcBef>
              <a:spcAft>
                <a:spcPts val="0"/>
              </a:spcAft>
              <a:buSzPts val="10700"/>
              <a:buNone/>
              <a:defRPr sz="10700"/>
            </a:lvl3pPr>
            <a:lvl4pPr lvl="3" algn="l">
              <a:lnSpc>
                <a:spcPct val="100000"/>
              </a:lnSpc>
              <a:spcBef>
                <a:spcPts val="0"/>
              </a:spcBef>
              <a:spcAft>
                <a:spcPts val="0"/>
              </a:spcAft>
              <a:buSzPts val="10700"/>
              <a:buNone/>
              <a:defRPr sz="10700"/>
            </a:lvl4pPr>
            <a:lvl5pPr lvl="4" algn="l">
              <a:lnSpc>
                <a:spcPct val="100000"/>
              </a:lnSpc>
              <a:spcBef>
                <a:spcPts val="0"/>
              </a:spcBef>
              <a:spcAft>
                <a:spcPts val="0"/>
              </a:spcAft>
              <a:buSzPts val="10700"/>
              <a:buNone/>
              <a:defRPr sz="10700"/>
            </a:lvl5pPr>
            <a:lvl6pPr lvl="5" algn="l">
              <a:lnSpc>
                <a:spcPct val="100000"/>
              </a:lnSpc>
              <a:spcBef>
                <a:spcPts val="0"/>
              </a:spcBef>
              <a:spcAft>
                <a:spcPts val="0"/>
              </a:spcAft>
              <a:buSzPts val="10700"/>
              <a:buNone/>
              <a:defRPr sz="10700"/>
            </a:lvl6pPr>
            <a:lvl7pPr lvl="6" algn="l">
              <a:lnSpc>
                <a:spcPct val="100000"/>
              </a:lnSpc>
              <a:spcBef>
                <a:spcPts val="0"/>
              </a:spcBef>
              <a:spcAft>
                <a:spcPts val="0"/>
              </a:spcAft>
              <a:buSzPts val="10700"/>
              <a:buNone/>
              <a:defRPr sz="10700"/>
            </a:lvl7pPr>
            <a:lvl8pPr lvl="7" algn="l">
              <a:lnSpc>
                <a:spcPct val="100000"/>
              </a:lnSpc>
              <a:spcBef>
                <a:spcPts val="0"/>
              </a:spcBef>
              <a:spcAft>
                <a:spcPts val="0"/>
              </a:spcAft>
              <a:buSzPts val="10700"/>
              <a:buNone/>
              <a:defRPr sz="10700"/>
            </a:lvl8pPr>
            <a:lvl9pPr lvl="8" algn="l">
              <a:lnSpc>
                <a:spcPct val="100000"/>
              </a:lnSpc>
              <a:spcBef>
                <a:spcPts val="0"/>
              </a:spcBef>
              <a:spcAft>
                <a:spcPts val="0"/>
              </a:spcAft>
              <a:buSzPts val="10700"/>
              <a:buNone/>
              <a:defRPr sz="10700"/>
            </a:lvl9pPr>
          </a:lstStyle>
          <a:p>
            <a:r>
              <a:t>xx%</a:t>
            </a:r>
          </a:p>
        </p:txBody>
      </p:sp>
      <p:sp>
        <p:nvSpPr>
          <p:cNvPr id="133" name="Google Shape;133;g834fd7e314_0_532"/>
          <p:cNvSpPr txBox="1">
            <a:spLocks noGrp="1"/>
          </p:cNvSpPr>
          <p:nvPr>
            <p:ph type="body" idx="1"/>
          </p:nvPr>
        </p:nvSpPr>
        <p:spPr>
          <a:xfrm>
            <a:off x="1098467" y="3524166"/>
            <a:ext cx="6368100" cy="16251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134" name="Google Shape;134;g834fd7e314_0_53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136" name="Google Shape;136;g834fd7e314_0_55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g834fd7e314_0_557"/>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g834fd7e314_0_557"/>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2" name="Google Shape;22;g834fd7e314_0_557"/>
          <p:cNvSpPr txBox="1">
            <a:spLocks noGrp="1"/>
          </p:cNvSpPr>
          <p:nvPr>
            <p:ph type="dt" idx="10"/>
          </p:nvPr>
        </p:nvSpPr>
        <p:spPr>
          <a:xfrm>
            <a:off x="10361612" y="6130437"/>
            <a:ext cx="1146300" cy="3705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 name="Google Shape;23;g834fd7e314_0_557"/>
          <p:cNvSpPr txBox="1">
            <a:spLocks noGrp="1"/>
          </p:cNvSpPr>
          <p:nvPr>
            <p:ph type="ftr" idx="11"/>
          </p:nvPr>
        </p:nvSpPr>
        <p:spPr>
          <a:xfrm>
            <a:off x="2589212" y="6135808"/>
            <a:ext cx="76200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Google Shape;24;g834fd7e314_0_557"/>
          <p:cNvSpPr/>
          <p:nvPr/>
        </p:nvSpPr>
        <p:spPr>
          <a:xfrm rot="10800000" flipH="1">
            <a:off x="-4189" y="714372"/>
            <a:ext cx="1588529" cy="507300"/>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g834fd7e314_0_557"/>
          <p:cNvSpPr txBox="1">
            <a:spLocks noGrp="1"/>
          </p:cNvSpPr>
          <p:nvPr>
            <p:ph type="sldNum" idx="12"/>
          </p:nvPr>
        </p:nvSpPr>
        <p:spPr>
          <a:xfrm>
            <a:off x="531812" y="787782"/>
            <a:ext cx="7797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grpSp>
        <p:nvGrpSpPr>
          <p:cNvPr id="27" name="Google Shape;27;g834fd7e314_0_446"/>
          <p:cNvGrpSpPr/>
          <p:nvPr/>
        </p:nvGrpSpPr>
        <p:grpSpPr>
          <a:xfrm>
            <a:off x="5875053" y="0"/>
            <a:ext cx="6316642" cy="6857248"/>
            <a:chOff x="4406400" y="0"/>
            <a:chExt cx="4737600" cy="5143065"/>
          </a:xfrm>
        </p:grpSpPr>
        <p:sp>
          <p:nvSpPr>
            <p:cNvPr id="28" name="Google Shape;28;g834fd7e314_0_446"/>
            <p:cNvSpPr/>
            <p:nvPr/>
          </p:nvSpPr>
          <p:spPr>
            <a:xfrm rot="5400000">
              <a:off x="4408200" y="-1800"/>
              <a:ext cx="4734000" cy="4737600"/>
            </a:xfrm>
            <a:prstGeom prst="diagStripe">
              <a:avLst>
                <a:gd name="adj" fmla="val 49469"/>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g834fd7e314_0_446"/>
            <p:cNvSpPr/>
            <p:nvPr/>
          </p:nvSpPr>
          <p:spPr>
            <a:xfrm rot="5400000">
              <a:off x="4841125" y="5700"/>
              <a:ext cx="4298100" cy="4286700"/>
            </a:xfrm>
            <a:prstGeom prst="diagStripe">
              <a:avLst>
                <a:gd name="adj" fmla="val 0"/>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g834fd7e314_0_446"/>
            <p:cNvSpPr/>
            <p:nvPr/>
          </p:nvSpPr>
          <p:spPr>
            <a:xfrm rot="-5400000">
              <a:off x="5618399" y="1236468"/>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g834fd7e314_0_446"/>
            <p:cNvSpPr/>
            <p:nvPr/>
          </p:nvSpPr>
          <p:spPr>
            <a:xfrm flipH="1">
              <a:off x="5849857" y="1443956"/>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g834fd7e314_0_446"/>
            <p:cNvSpPr/>
            <p:nvPr/>
          </p:nvSpPr>
          <p:spPr>
            <a:xfrm rot="-5400000">
              <a:off x="5987081" y="2469465"/>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g834fd7e314_0_446"/>
            <p:cNvSpPr/>
            <p:nvPr/>
          </p:nvSpPr>
          <p:spPr>
            <a:xfrm flipH="1">
              <a:off x="6222115" y="2676953"/>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g834fd7e314_0_446"/>
            <p:cNvSpPr/>
            <p:nvPr/>
          </p:nvSpPr>
          <p:spPr>
            <a:xfrm rot="-5400000">
              <a:off x="6675341" y="1862018"/>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g834fd7e314_0_44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g834fd7e314_0_446"/>
            <p:cNvSpPr/>
            <p:nvPr/>
          </p:nvSpPr>
          <p:spPr>
            <a:xfrm rot="-5400000">
              <a:off x="6861141" y="2477810"/>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g834fd7e314_0_446"/>
            <p:cNvSpPr/>
            <p:nvPr/>
          </p:nvSpPr>
          <p:spPr>
            <a:xfrm flipH="1">
              <a:off x="7965266" y="2692963"/>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g834fd7e314_0_446"/>
            <p:cNvSpPr/>
            <p:nvPr/>
          </p:nvSpPr>
          <p:spPr>
            <a:xfrm flipH="1">
              <a:off x="8145082" y="3308755"/>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g834fd7e314_0_446"/>
            <p:cNvSpPr/>
            <p:nvPr/>
          </p:nvSpPr>
          <p:spPr>
            <a:xfrm rot="-5400000">
              <a:off x="7047599" y="3095015"/>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g834fd7e314_0_446"/>
            <p:cNvSpPr/>
            <p:nvPr/>
          </p:nvSpPr>
          <p:spPr>
            <a:xfrm flipH="1">
              <a:off x="7276649" y="3302502"/>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834fd7e314_0_44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834fd7e314_0_446"/>
            <p:cNvSpPr/>
            <p:nvPr/>
          </p:nvSpPr>
          <p:spPr>
            <a:xfrm flipH="1">
              <a:off x="7462448" y="3918294"/>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834fd7e314_0_446"/>
            <p:cNvSpPr/>
            <p:nvPr/>
          </p:nvSpPr>
          <p:spPr>
            <a:xfrm rot="-5400000">
              <a:off x="8102491" y="3718473"/>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g834fd7e314_0_446"/>
            <p:cNvSpPr/>
            <p:nvPr/>
          </p:nvSpPr>
          <p:spPr>
            <a:xfrm flipH="1">
              <a:off x="8334533" y="3925960"/>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g834fd7e314_0_446"/>
            <p:cNvSpPr/>
            <p:nvPr/>
          </p:nvSpPr>
          <p:spPr>
            <a:xfrm rot="-5400000">
              <a:off x="8288290" y="4334265"/>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g834fd7e314_0_446"/>
          <p:cNvSpPr txBox="1">
            <a:spLocks noGrp="1"/>
          </p:cNvSpPr>
          <p:nvPr>
            <p:ph type="title"/>
          </p:nvPr>
        </p:nvSpPr>
        <p:spPr>
          <a:xfrm>
            <a:off x="1098467" y="2737333"/>
            <a:ext cx="6116100" cy="15315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7" name="Google Shape;47;g834fd7e314_0_44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grpSp>
        <p:nvGrpSpPr>
          <p:cNvPr id="49" name="Google Shape;49;g834fd7e314_0_468"/>
          <p:cNvGrpSpPr/>
          <p:nvPr/>
        </p:nvGrpSpPr>
        <p:grpSpPr>
          <a:xfrm>
            <a:off x="0" y="507989"/>
            <a:ext cx="1383765" cy="1355017"/>
            <a:chOff x="0" y="381001"/>
            <a:chExt cx="1037850" cy="1016288"/>
          </a:xfrm>
        </p:grpSpPr>
        <p:sp>
          <p:nvSpPr>
            <p:cNvPr id="50" name="Google Shape;50;g834fd7e314_0_46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g834fd7e314_0_46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g834fd7e314_0_468"/>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53" name="Google Shape;53;g834fd7e314_0_468"/>
          <p:cNvSpPr txBox="1">
            <a:spLocks noGrp="1"/>
          </p:cNvSpPr>
          <p:nvPr>
            <p:ph type="body" idx="1"/>
          </p:nvPr>
        </p:nvSpPr>
        <p:spPr>
          <a:xfrm>
            <a:off x="1730000" y="2090067"/>
            <a:ext cx="9385200" cy="38817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54" name="Google Shape;54;g834fd7e314_0_46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grpSp>
        <p:nvGrpSpPr>
          <p:cNvPr id="56" name="Google Shape;56;g834fd7e314_0_475"/>
          <p:cNvGrpSpPr/>
          <p:nvPr/>
        </p:nvGrpSpPr>
        <p:grpSpPr>
          <a:xfrm>
            <a:off x="0" y="507989"/>
            <a:ext cx="1383765" cy="1355017"/>
            <a:chOff x="0" y="381001"/>
            <a:chExt cx="1037850" cy="1016288"/>
          </a:xfrm>
        </p:grpSpPr>
        <p:sp>
          <p:nvSpPr>
            <p:cNvPr id="57" name="Google Shape;57;g834fd7e314_0_47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g834fd7e314_0_47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g834fd7e314_0_475"/>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60" name="Google Shape;60;g834fd7e314_0_475"/>
          <p:cNvSpPr txBox="1">
            <a:spLocks noGrp="1"/>
          </p:cNvSpPr>
          <p:nvPr>
            <p:ph type="body" idx="1"/>
          </p:nvPr>
        </p:nvSpPr>
        <p:spPr>
          <a:xfrm>
            <a:off x="1730000" y="2090067"/>
            <a:ext cx="4537500" cy="38817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61" name="Google Shape;61;g834fd7e314_0_475"/>
          <p:cNvSpPr txBox="1">
            <a:spLocks noGrp="1"/>
          </p:cNvSpPr>
          <p:nvPr>
            <p:ph type="body" idx="2"/>
          </p:nvPr>
        </p:nvSpPr>
        <p:spPr>
          <a:xfrm>
            <a:off x="6577628" y="2090067"/>
            <a:ext cx="4537500" cy="38817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62" name="Google Shape;62;g834fd7e314_0_47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grpSp>
        <p:nvGrpSpPr>
          <p:cNvPr id="64" name="Google Shape;64;g834fd7e314_0_483"/>
          <p:cNvGrpSpPr/>
          <p:nvPr/>
        </p:nvGrpSpPr>
        <p:grpSpPr>
          <a:xfrm>
            <a:off x="0" y="507989"/>
            <a:ext cx="1383765" cy="1355017"/>
            <a:chOff x="0" y="381001"/>
            <a:chExt cx="1037850" cy="1016288"/>
          </a:xfrm>
        </p:grpSpPr>
        <p:sp>
          <p:nvSpPr>
            <p:cNvPr id="65" name="Google Shape;65;g834fd7e314_0_48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g834fd7e314_0_48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Google Shape;67;g834fd7e314_0_483"/>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68" name="Google Shape;68;g834fd7e314_0_48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grpSp>
        <p:nvGrpSpPr>
          <p:cNvPr id="70" name="Google Shape;70;g834fd7e314_0_489"/>
          <p:cNvGrpSpPr/>
          <p:nvPr/>
        </p:nvGrpSpPr>
        <p:grpSpPr>
          <a:xfrm>
            <a:off x="0" y="507989"/>
            <a:ext cx="1383765" cy="1355017"/>
            <a:chOff x="0" y="381001"/>
            <a:chExt cx="1037850" cy="1016288"/>
          </a:xfrm>
        </p:grpSpPr>
        <p:sp>
          <p:nvSpPr>
            <p:cNvPr id="71" name="Google Shape;71;g834fd7e314_0_48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834fd7e314_0_48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g834fd7e314_0_489"/>
          <p:cNvSpPr txBox="1">
            <a:spLocks noGrp="1"/>
          </p:cNvSpPr>
          <p:nvPr>
            <p:ph type="title"/>
          </p:nvPr>
        </p:nvSpPr>
        <p:spPr>
          <a:xfrm>
            <a:off x="1730000" y="525000"/>
            <a:ext cx="5065200" cy="19908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74" name="Google Shape;74;g834fd7e314_0_489"/>
          <p:cNvSpPr txBox="1">
            <a:spLocks noGrp="1"/>
          </p:cNvSpPr>
          <p:nvPr>
            <p:ph type="body" idx="1"/>
          </p:nvPr>
        </p:nvSpPr>
        <p:spPr>
          <a:xfrm>
            <a:off x="1730000" y="2630067"/>
            <a:ext cx="5065200" cy="32211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75" name="Google Shape;75;g834fd7e314_0_48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grpSp>
        <p:nvGrpSpPr>
          <p:cNvPr id="77" name="Google Shape;77;g834fd7e314_0_496"/>
          <p:cNvGrpSpPr/>
          <p:nvPr/>
        </p:nvGrpSpPr>
        <p:grpSpPr>
          <a:xfrm>
            <a:off x="5875053" y="0"/>
            <a:ext cx="6316642" cy="6857829"/>
            <a:chOff x="4406400" y="0"/>
            <a:chExt cx="4737600" cy="5143500"/>
          </a:xfrm>
        </p:grpSpPr>
        <p:sp>
          <p:nvSpPr>
            <p:cNvPr id="78" name="Google Shape;78;g834fd7e314_0_496"/>
            <p:cNvSpPr/>
            <p:nvPr/>
          </p:nvSpPr>
          <p:spPr>
            <a:xfrm rot="5400000">
              <a:off x="4407900" y="-1500"/>
              <a:ext cx="4734600" cy="4737600"/>
            </a:xfrm>
            <a:prstGeom prst="diagStripe">
              <a:avLst>
                <a:gd name="adj" fmla="val 49469"/>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834fd7e314_0_496"/>
            <p:cNvSpPr/>
            <p:nvPr/>
          </p:nvSpPr>
          <p:spPr>
            <a:xfrm rot="5400000">
              <a:off x="4840825" y="6000"/>
              <a:ext cx="4298700" cy="4286700"/>
            </a:xfrm>
            <a:prstGeom prst="diagStripe">
              <a:avLst>
                <a:gd name="adj" fmla="val 0"/>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834fd7e314_0_496"/>
            <p:cNvSpPr/>
            <p:nvPr/>
          </p:nvSpPr>
          <p:spPr>
            <a:xfrm rot="-5400000">
              <a:off x="5618399" y="1236641"/>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834fd7e314_0_496"/>
            <p:cNvSpPr/>
            <p:nvPr/>
          </p:nvSpPr>
          <p:spPr>
            <a:xfrm flipH="1">
              <a:off x="5849857" y="1444078"/>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g834fd7e314_0_496"/>
            <p:cNvSpPr/>
            <p:nvPr/>
          </p:nvSpPr>
          <p:spPr>
            <a:xfrm rot="-5400000">
              <a:off x="5987081" y="2469743"/>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834fd7e314_0_496"/>
            <p:cNvSpPr/>
            <p:nvPr/>
          </p:nvSpPr>
          <p:spPr>
            <a:xfrm flipH="1">
              <a:off x="6222115" y="2677179"/>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g834fd7e314_0_496"/>
            <p:cNvSpPr/>
            <p:nvPr/>
          </p:nvSpPr>
          <p:spPr>
            <a:xfrm rot="-5400000">
              <a:off x="6675341" y="1862244"/>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g834fd7e314_0_496"/>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g834fd7e314_0_496"/>
            <p:cNvSpPr/>
            <p:nvPr/>
          </p:nvSpPr>
          <p:spPr>
            <a:xfrm rot="-5400000">
              <a:off x="6861141" y="2478088"/>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g834fd7e314_0_496"/>
            <p:cNvSpPr/>
            <p:nvPr/>
          </p:nvSpPr>
          <p:spPr>
            <a:xfrm flipH="1">
              <a:off x="7965266" y="2693191"/>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g834fd7e314_0_496"/>
            <p:cNvSpPr/>
            <p:nvPr/>
          </p:nvSpPr>
          <p:spPr>
            <a:xfrm flipH="1">
              <a:off x="8145082" y="3309036"/>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g834fd7e314_0_496"/>
            <p:cNvSpPr/>
            <p:nvPr/>
          </p:nvSpPr>
          <p:spPr>
            <a:xfrm rot="-5400000">
              <a:off x="7047599" y="3095345"/>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g834fd7e314_0_496"/>
            <p:cNvSpPr/>
            <p:nvPr/>
          </p:nvSpPr>
          <p:spPr>
            <a:xfrm flipH="1">
              <a:off x="7276649" y="3302781"/>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g834fd7e314_0_496"/>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g834fd7e314_0_496"/>
            <p:cNvSpPr/>
            <p:nvPr/>
          </p:nvSpPr>
          <p:spPr>
            <a:xfrm flipH="1">
              <a:off x="7462448" y="3918625"/>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834fd7e314_0_496"/>
            <p:cNvSpPr/>
            <p:nvPr/>
          </p:nvSpPr>
          <p:spPr>
            <a:xfrm rot="-5400000">
              <a:off x="8102491" y="3718856"/>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g834fd7e314_0_496"/>
            <p:cNvSpPr/>
            <p:nvPr/>
          </p:nvSpPr>
          <p:spPr>
            <a:xfrm flipH="1">
              <a:off x="8334533" y="3926292"/>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834fd7e314_0_496"/>
            <p:cNvSpPr/>
            <p:nvPr/>
          </p:nvSpPr>
          <p:spPr>
            <a:xfrm rot="-5400000">
              <a:off x="8288290" y="4334700"/>
              <a:ext cx="808800" cy="808800"/>
            </a:xfrm>
            <a:prstGeom prst="diagStripe">
              <a:avLst>
                <a:gd name="adj" fmla="val 50000"/>
              </a:avLst>
            </a:prstGeom>
            <a:solidFill>
              <a:schemeClr val="lt1">
                <a:alpha val="6274"/>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g834fd7e314_0_496"/>
          <p:cNvSpPr txBox="1">
            <a:spLocks noGrp="1"/>
          </p:cNvSpPr>
          <p:nvPr>
            <p:ph type="title"/>
          </p:nvPr>
        </p:nvSpPr>
        <p:spPr>
          <a:xfrm>
            <a:off x="1098467" y="1155700"/>
            <a:ext cx="6116100" cy="46947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97" name="Google Shape;97;g834fd7e314_0_49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8"/>
        <p:cNvGrpSpPr/>
        <p:nvPr/>
      </p:nvGrpSpPr>
      <p:grpSpPr>
        <a:xfrm>
          <a:off x="0" y="0"/>
          <a:ext cx="0" cy="0"/>
          <a:chOff x="0" y="0"/>
          <a:chExt cx="0" cy="0"/>
        </a:xfrm>
      </p:grpSpPr>
      <p:grpSp>
        <p:nvGrpSpPr>
          <p:cNvPr id="99" name="Google Shape;99;g834fd7e314_0_518"/>
          <p:cNvGrpSpPr/>
          <p:nvPr/>
        </p:nvGrpSpPr>
        <p:grpSpPr>
          <a:xfrm>
            <a:off x="0" y="507989"/>
            <a:ext cx="1383765" cy="1355017"/>
            <a:chOff x="0" y="381001"/>
            <a:chExt cx="1037850" cy="1016288"/>
          </a:xfrm>
        </p:grpSpPr>
        <p:sp>
          <p:nvSpPr>
            <p:cNvPr id="100" name="Google Shape;100;g834fd7e314_0_5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834fd7e314_0_5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 name="Google Shape;102;g834fd7e314_0_518"/>
          <p:cNvSpPr txBox="1">
            <a:spLocks noGrp="1"/>
          </p:cNvSpPr>
          <p:nvPr>
            <p:ph type="title"/>
          </p:nvPr>
        </p:nvSpPr>
        <p:spPr>
          <a:xfrm>
            <a:off x="1730000" y="2211100"/>
            <a:ext cx="4048500" cy="2335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03" name="Google Shape;103;g834fd7e314_0_518"/>
          <p:cNvSpPr txBox="1">
            <a:spLocks noGrp="1"/>
          </p:cNvSpPr>
          <p:nvPr>
            <p:ph type="subTitle" idx="1"/>
          </p:nvPr>
        </p:nvSpPr>
        <p:spPr>
          <a:xfrm>
            <a:off x="1730000" y="4717333"/>
            <a:ext cx="4048500" cy="674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a:endParaRPr/>
          </a:p>
        </p:txBody>
      </p:sp>
      <p:sp>
        <p:nvSpPr>
          <p:cNvPr id="104" name="Google Shape;104;g834fd7e314_0_518"/>
          <p:cNvSpPr txBox="1">
            <a:spLocks noGrp="1"/>
          </p:cNvSpPr>
          <p:nvPr>
            <p:ph type="body" idx="2"/>
          </p:nvPr>
        </p:nvSpPr>
        <p:spPr>
          <a:xfrm>
            <a:off x="6197600" y="2262133"/>
            <a:ext cx="4902300" cy="3129900"/>
          </a:xfrm>
          <a:prstGeom prst="rect">
            <a:avLst/>
          </a:prstGeom>
          <a:noFill/>
          <a:ln>
            <a:noFill/>
          </a:ln>
        </p:spPr>
        <p:txBody>
          <a:bodyPr spcFirstLastPara="1" wrap="square" lIns="121900" tIns="121900" rIns="121900" bIns="121900" anchor="t" anchorCtr="0">
            <a:no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2100"/>
              </a:spcBef>
              <a:spcAft>
                <a:spcPts val="0"/>
              </a:spcAft>
              <a:buSzPts val="1500"/>
              <a:buChar char="○"/>
              <a:defRPr/>
            </a:lvl2pPr>
            <a:lvl3pPr marL="1371600" lvl="2" indent="-323850" algn="l">
              <a:lnSpc>
                <a:spcPct val="115000"/>
              </a:lnSpc>
              <a:spcBef>
                <a:spcPts val="2100"/>
              </a:spcBef>
              <a:spcAft>
                <a:spcPts val="0"/>
              </a:spcAft>
              <a:buSzPts val="1500"/>
              <a:buChar char="■"/>
              <a:defRPr/>
            </a:lvl3pPr>
            <a:lvl4pPr marL="1828800" lvl="3" indent="-323850" algn="l">
              <a:lnSpc>
                <a:spcPct val="115000"/>
              </a:lnSpc>
              <a:spcBef>
                <a:spcPts val="2100"/>
              </a:spcBef>
              <a:spcAft>
                <a:spcPts val="0"/>
              </a:spcAft>
              <a:buSzPts val="1500"/>
              <a:buChar char="●"/>
              <a:defRPr/>
            </a:lvl4pPr>
            <a:lvl5pPr marL="2286000" lvl="4" indent="-323850" algn="l">
              <a:lnSpc>
                <a:spcPct val="115000"/>
              </a:lnSpc>
              <a:spcBef>
                <a:spcPts val="2100"/>
              </a:spcBef>
              <a:spcAft>
                <a:spcPts val="0"/>
              </a:spcAft>
              <a:buSzPts val="1500"/>
              <a:buChar char="○"/>
              <a:defRPr/>
            </a:lvl5pPr>
            <a:lvl6pPr marL="2743200" lvl="5" indent="-323850" algn="l">
              <a:lnSpc>
                <a:spcPct val="115000"/>
              </a:lnSpc>
              <a:spcBef>
                <a:spcPts val="2100"/>
              </a:spcBef>
              <a:spcAft>
                <a:spcPts val="0"/>
              </a:spcAft>
              <a:buSzPts val="1500"/>
              <a:buChar char="■"/>
              <a:defRPr/>
            </a:lvl6pPr>
            <a:lvl7pPr marL="3200400" lvl="6" indent="-323850" algn="l">
              <a:lnSpc>
                <a:spcPct val="115000"/>
              </a:lnSpc>
              <a:spcBef>
                <a:spcPts val="2100"/>
              </a:spcBef>
              <a:spcAft>
                <a:spcPts val="0"/>
              </a:spcAft>
              <a:buSzPts val="1500"/>
              <a:buChar char="●"/>
              <a:defRPr/>
            </a:lvl7pPr>
            <a:lvl8pPr marL="3657600" lvl="7" indent="-323850" algn="l">
              <a:lnSpc>
                <a:spcPct val="115000"/>
              </a:lnSpc>
              <a:spcBef>
                <a:spcPts val="2100"/>
              </a:spcBef>
              <a:spcAft>
                <a:spcPts val="0"/>
              </a:spcAft>
              <a:buSzPts val="1500"/>
              <a:buChar char="○"/>
              <a:defRPr/>
            </a:lvl8pPr>
            <a:lvl9pPr marL="4114800" lvl="8" indent="-323850" algn="l">
              <a:lnSpc>
                <a:spcPct val="115000"/>
              </a:lnSpc>
              <a:spcBef>
                <a:spcPts val="2100"/>
              </a:spcBef>
              <a:spcAft>
                <a:spcPts val="2100"/>
              </a:spcAft>
              <a:buSzPts val="1500"/>
              <a:buChar char="■"/>
              <a:defRPr/>
            </a:lvl9pPr>
          </a:lstStyle>
          <a:p>
            <a:endParaRPr/>
          </a:p>
        </p:txBody>
      </p:sp>
      <p:sp>
        <p:nvSpPr>
          <p:cNvPr id="105" name="Google Shape;105;g834fd7e314_0_51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g834fd7e314_0_43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9pPr>
          </a:lstStyle>
          <a:p>
            <a:endParaRPr/>
          </a:p>
        </p:txBody>
      </p:sp>
      <p:sp>
        <p:nvSpPr>
          <p:cNvPr id="7" name="Google Shape;7;g834fd7e314_0_43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36550" algn="l" rtl="0">
              <a:lnSpc>
                <a:spcPct val="115000"/>
              </a:lnSpc>
              <a:spcBef>
                <a:spcPts val="0"/>
              </a:spcBef>
              <a:spcAft>
                <a:spcPts val="0"/>
              </a:spcAft>
              <a:buClr>
                <a:schemeClr val="lt1"/>
              </a:buClr>
              <a:buSzPts val="1700"/>
              <a:buFont typeface="Lato"/>
              <a:buChar char="●"/>
              <a:defRPr sz="1700" b="0" i="0" u="none" strike="noStrike" cap="none">
                <a:solidFill>
                  <a:schemeClr val="lt1"/>
                </a:solidFill>
                <a:latin typeface="Lato"/>
                <a:ea typeface="Lato"/>
                <a:cs typeface="Lato"/>
                <a:sym typeface="Lato"/>
              </a:defRPr>
            </a:lvl1pPr>
            <a:lvl2pPr marL="914400" marR="0" lvl="1" indent="-323850" algn="l" rtl="0">
              <a:lnSpc>
                <a:spcPct val="115000"/>
              </a:lnSpc>
              <a:spcBef>
                <a:spcPts val="210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2pPr>
            <a:lvl3pPr marL="1371600" marR="0" lvl="2" indent="-323850" algn="l" rtl="0">
              <a:lnSpc>
                <a:spcPct val="115000"/>
              </a:lnSpc>
              <a:spcBef>
                <a:spcPts val="210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3pPr>
            <a:lvl4pPr marL="1828800" marR="0" lvl="3" indent="-323850" algn="l" rtl="0">
              <a:lnSpc>
                <a:spcPct val="115000"/>
              </a:lnSpc>
              <a:spcBef>
                <a:spcPts val="210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4pPr>
            <a:lvl5pPr marL="2286000" marR="0" lvl="4" indent="-323850" algn="l" rtl="0">
              <a:lnSpc>
                <a:spcPct val="115000"/>
              </a:lnSpc>
              <a:spcBef>
                <a:spcPts val="210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5pPr>
            <a:lvl6pPr marL="2743200" marR="0" lvl="5" indent="-323850" algn="l" rtl="0">
              <a:lnSpc>
                <a:spcPct val="115000"/>
              </a:lnSpc>
              <a:spcBef>
                <a:spcPts val="210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6pPr>
            <a:lvl7pPr marL="3200400" marR="0" lvl="6" indent="-323850" algn="l" rtl="0">
              <a:lnSpc>
                <a:spcPct val="115000"/>
              </a:lnSpc>
              <a:spcBef>
                <a:spcPts val="210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7pPr>
            <a:lvl8pPr marL="3657600" marR="0" lvl="7" indent="-323850" algn="l" rtl="0">
              <a:lnSpc>
                <a:spcPct val="115000"/>
              </a:lnSpc>
              <a:spcBef>
                <a:spcPts val="210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8pPr>
            <a:lvl9pPr marL="4114800" marR="0" lvl="8" indent="-323850" algn="l" rtl="0">
              <a:lnSpc>
                <a:spcPct val="115000"/>
              </a:lnSpc>
              <a:spcBef>
                <a:spcPts val="2100"/>
              </a:spcBef>
              <a:spcAft>
                <a:spcPts val="2100"/>
              </a:spcAft>
              <a:buClr>
                <a:schemeClr val="lt1"/>
              </a:buClr>
              <a:buSzPts val="1500"/>
              <a:buFont typeface="Lato"/>
              <a:buChar char="■"/>
              <a:defRPr sz="1500" b="0" i="0" u="none" strike="noStrike" cap="none">
                <a:solidFill>
                  <a:schemeClr val="lt1"/>
                </a:solidFill>
                <a:latin typeface="Lato"/>
                <a:ea typeface="Lato"/>
                <a:cs typeface="Lato"/>
                <a:sym typeface="Lato"/>
              </a:defRPr>
            </a:lvl9pPr>
          </a:lstStyle>
          <a:p>
            <a:endParaRPr/>
          </a:p>
        </p:txBody>
      </p:sp>
      <p:sp>
        <p:nvSpPr>
          <p:cNvPr id="8" name="Google Shape;8;g834fd7e314_0_43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research.va.gov/topics/ptsd.cf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nimh.nih.gov/health/statistics/prevalence/major-depression-among-adults.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psychcentral.com/news/2018/07/22/risk-for-ptsd-varies-by-gender-age/15875.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nimh.nih.gov/health/statistics/mental-illness.s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epjdatascience.springeropen.com/articles/10.1140/epjds/s13688-017-0110-z"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ftp/arxiv/papers/1607/1607.07384.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nimh.nih.gov/health/statistics/mental-illness.shtml" TargetMode="External"/><Relationship Id="rId5" Type="http://schemas.openxmlformats.org/officeDocument/2006/relationships/hyperlink" Target="https://psychcentral.com/news/2018/07/22/risk-for-ptsd-varies-by-gender-age/15875.html" TargetMode="External"/><Relationship Id="rId4" Type="http://schemas.openxmlformats.org/officeDocument/2006/relationships/hyperlink" Target="https://www.jmir.org/2019/6/e14199/"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
          <p:cNvSpPr txBox="1">
            <a:spLocks noGrp="1"/>
          </p:cNvSpPr>
          <p:nvPr>
            <p:ph type="ctrTitle"/>
          </p:nvPr>
        </p:nvSpPr>
        <p:spPr>
          <a:xfrm>
            <a:off x="4177851" y="1379974"/>
            <a:ext cx="8915399" cy="226278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262626"/>
              </a:buClr>
              <a:buSzPts val="5400"/>
              <a:buFont typeface="Century Gothic"/>
              <a:buNone/>
            </a:pPr>
            <a:r>
              <a:rPr lang="en-US" sz="4770" b="1"/>
              <a:t>Detection Of Depression From Instagram Posts</a:t>
            </a:r>
            <a:br>
              <a:rPr lang="en-US" sz="4770" b="1"/>
            </a:br>
            <a:r>
              <a:rPr lang="en-US" sz="4770" b="1"/>
              <a:t>- </a:t>
            </a:r>
            <a:r>
              <a:rPr lang="en-US" sz="3240" b="1" i="1"/>
              <a:t>Detailed Presentation</a:t>
            </a:r>
            <a:r>
              <a:rPr lang="en-US" sz="4770"/>
              <a:t> </a:t>
            </a:r>
            <a:endParaRPr sz="4770"/>
          </a:p>
        </p:txBody>
      </p:sp>
      <p:sp>
        <p:nvSpPr>
          <p:cNvPr id="142" name="Google Shape;142;p1"/>
          <p:cNvSpPr txBox="1">
            <a:spLocks noGrp="1"/>
          </p:cNvSpPr>
          <p:nvPr>
            <p:ph type="subTitle" idx="1"/>
          </p:nvPr>
        </p:nvSpPr>
        <p:spPr>
          <a:xfrm>
            <a:off x="3146273" y="4592107"/>
            <a:ext cx="8915399" cy="1126283"/>
          </a:xfrm>
          <a:prstGeom prst="rect">
            <a:avLst/>
          </a:prstGeom>
          <a:noFill/>
          <a:ln>
            <a:noFill/>
          </a:ln>
        </p:spPr>
        <p:txBody>
          <a:bodyPr spcFirstLastPara="1" wrap="square" lIns="91425" tIns="45700" rIns="91425" bIns="45700" anchor="t" anchorCtr="0">
            <a:normAutofit/>
          </a:bodyPr>
          <a:lstStyle/>
          <a:p>
            <a:pPr marL="0" lvl="0" indent="0" algn="l" rtl="0">
              <a:lnSpc>
                <a:spcPct val="60000"/>
              </a:lnSpc>
              <a:spcBef>
                <a:spcPts val="0"/>
              </a:spcBef>
              <a:spcAft>
                <a:spcPts val="0"/>
              </a:spcAft>
              <a:buSzPts val="1260"/>
              <a:buNone/>
            </a:pPr>
            <a:r>
              <a:rPr lang="en-US" sz="1700">
                <a:latin typeface="Montserrat"/>
                <a:ea typeface="Montserrat"/>
                <a:cs typeface="Montserrat"/>
                <a:sym typeface="Montserrat"/>
              </a:rPr>
              <a:t>By- Vipanchi Katthula</a:t>
            </a:r>
            <a:endParaRPr sz="1700">
              <a:latin typeface="Montserrat"/>
              <a:ea typeface="Montserrat"/>
              <a:cs typeface="Montserrat"/>
              <a:sym typeface="Montserrat"/>
            </a:endParaRPr>
          </a:p>
          <a:p>
            <a:pPr marL="0" lvl="0" indent="0" algn="l" rtl="0">
              <a:lnSpc>
                <a:spcPct val="60000"/>
              </a:lnSpc>
              <a:spcBef>
                <a:spcPts val="1000"/>
              </a:spcBef>
              <a:spcAft>
                <a:spcPts val="0"/>
              </a:spcAft>
              <a:buSzPts val="1260"/>
              <a:buNone/>
            </a:pPr>
            <a:r>
              <a:rPr lang="en-US" sz="1700">
                <a:latin typeface="Montserrat"/>
                <a:ea typeface="Montserrat"/>
                <a:cs typeface="Montserrat"/>
                <a:sym typeface="Montserrat"/>
              </a:rPr>
              <a:t>Akshaya Sivakumar Karunambika</a:t>
            </a:r>
            <a:endParaRPr sz="1700">
              <a:latin typeface="Montserrat"/>
              <a:ea typeface="Montserrat"/>
              <a:cs typeface="Montserrat"/>
              <a:sym typeface="Montserrat"/>
            </a:endParaRPr>
          </a:p>
          <a:p>
            <a:pPr marL="0" lvl="0" indent="0" algn="l" rtl="0">
              <a:lnSpc>
                <a:spcPct val="60000"/>
              </a:lnSpc>
              <a:spcBef>
                <a:spcPts val="1000"/>
              </a:spcBef>
              <a:spcAft>
                <a:spcPts val="0"/>
              </a:spcAft>
              <a:buSzPts val="1260"/>
              <a:buNone/>
            </a:pPr>
            <a:r>
              <a:rPr lang="en-US" sz="1700">
                <a:latin typeface="Montserrat"/>
                <a:ea typeface="Montserrat"/>
                <a:cs typeface="Montserrat"/>
                <a:sym typeface="Montserrat"/>
              </a:rPr>
              <a:t>Mahesh R</a:t>
            </a:r>
            <a:endParaRPr sz="1700">
              <a:latin typeface="Montserrat"/>
              <a:ea typeface="Montserrat"/>
              <a:cs typeface="Montserrat"/>
              <a:sym typeface="Montserrat"/>
            </a:endParaRPr>
          </a:p>
          <a:p>
            <a:pPr marL="0" lvl="0" indent="0" algn="l" rtl="0">
              <a:lnSpc>
                <a:spcPct val="60000"/>
              </a:lnSpc>
              <a:spcBef>
                <a:spcPts val="1000"/>
              </a:spcBef>
              <a:spcAft>
                <a:spcPts val="0"/>
              </a:spcAft>
              <a:buSzPts val="1260"/>
              <a:buNone/>
            </a:pPr>
            <a:r>
              <a:rPr lang="en-US" sz="1700">
                <a:latin typeface="Montserrat"/>
                <a:ea typeface="Montserrat"/>
                <a:cs typeface="Montserrat"/>
                <a:sym typeface="Montserrat"/>
              </a:rPr>
              <a:t>Akanksha Gautam</a:t>
            </a:r>
            <a:endParaRPr sz="1700">
              <a:latin typeface="Montserrat"/>
              <a:ea typeface="Montserrat"/>
              <a:cs typeface="Montserrat"/>
              <a:sym typeface="Montserrat"/>
            </a:endParaRPr>
          </a:p>
          <a:p>
            <a:pPr marL="0" lvl="0" indent="0" algn="l" rtl="0">
              <a:lnSpc>
                <a:spcPct val="60000"/>
              </a:lnSpc>
              <a:spcBef>
                <a:spcPts val="1000"/>
              </a:spcBef>
              <a:spcAft>
                <a:spcPts val="0"/>
              </a:spcAft>
              <a:buSzPts val="1260"/>
              <a:buNone/>
            </a:pPr>
            <a:endParaRPr sz="1071"/>
          </a:p>
        </p:txBody>
      </p:sp>
      <p:pic>
        <p:nvPicPr>
          <p:cNvPr id="143" name="Google Shape;143;p1" descr="Your Instagram pictures can tell if your are depressed! | India.com"/>
          <p:cNvPicPr preferRelativeResize="0"/>
          <p:nvPr/>
        </p:nvPicPr>
        <p:blipFill rotWithShape="1">
          <a:blip r:embed="rId3">
            <a:alphaModFix/>
          </a:blip>
          <a:srcRect/>
          <a:stretch/>
        </p:blipFill>
        <p:spPr>
          <a:xfrm>
            <a:off x="7720033" y="3832020"/>
            <a:ext cx="4341639" cy="28944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834fd7e314_0_0"/>
          <p:cNvSpPr txBox="1">
            <a:spLocks noGrp="1"/>
          </p:cNvSpPr>
          <p:nvPr>
            <p:ph type="title"/>
          </p:nvPr>
        </p:nvSpPr>
        <p:spPr>
          <a:xfrm>
            <a:off x="1075275" y="572535"/>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t>         </a:t>
            </a:r>
            <a:r>
              <a:rPr lang="en-US" b="1"/>
              <a:t>Project Tasks</a:t>
            </a:r>
            <a:endParaRPr b="1"/>
          </a:p>
        </p:txBody>
      </p:sp>
      <p:sp>
        <p:nvSpPr>
          <p:cNvPr id="202" name="Google Shape;202;g834fd7e314_0_0"/>
          <p:cNvSpPr txBox="1">
            <a:spLocks noGrp="1"/>
          </p:cNvSpPr>
          <p:nvPr>
            <p:ph type="body" idx="1"/>
          </p:nvPr>
        </p:nvSpPr>
        <p:spPr>
          <a:xfrm>
            <a:off x="1690225" y="1221450"/>
            <a:ext cx="6785100" cy="5269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800"/>
              <a:buNone/>
            </a:pPr>
            <a:r>
              <a:rPr lang="en-US" sz="1600" b="1">
                <a:latin typeface="Montserrat"/>
                <a:ea typeface="Montserrat"/>
                <a:cs typeface="Montserrat"/>
                <a:sym typeface="Montserrat"/>
              </a:rPr>
              <a:t>Data collection</a:t>
            </a:r>
            <a:endParaRPr sz="1600" b="1">
              <a:latin typeface="Montserrat"/>
              <a:ea typeface="Montserrat"/>
              <a:cs typeface="Montserrat"/>
              <a:sym typeface="Montserrat"/>
            </a:endParaRPr>
          </a:p>
          <a:p>
            <a:pPr marL="457200" lvl="0" indent="-330200" algn="l" rtl="0">
              <a:lnSpc>
                <a:spcPct val="100000"/>
              </a:lnSpc>
              <a:spcBef>
                <a:spcPts val="1000"/>
              </a:spcBef>
              <a:spcAft>
                <a:spcPts val="0"/>
              </a:spcAft>
              <a:buSzPts val="1600"/>
              <a:buFont typeface="Montserrat"/>
              <a:buChar char="➔"/>
            </a:pPr>
            <a:r>
              <a:rPr lang="en-US" sz="1600">
                <a:latin typeface="Montserrat"/>
                <a:ea typeface="Montserrat"/>
                <a:cs typeface="Montserrat"/>
                <a:sym typeface="Montserrat"/>
              </a:rPr>
              <a:t>Scraping Instagram data for all the  identified usernames</a:t>
            </a:r>
            <a:endParaRPr sz="1600">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sz="1600" b="1">
                <a:latin typeface="Montserrat"/>
                <a:ea typeface="Montserrat"/>
                <a:cs typeface="Montserrat"/>
                <a:sym typeface="Montserrat"/>
              </a:rPr>
              <a:t>Data cleaning</a:t>
            </a:r>
            <a:endParaRPr sz="1600" b="1">
              <a:latin typeface="Montserrat"/>
              <a:ea typeface="Montserrat"/>
              <a:cs typeface="Montserrat"/>
              <a:sym typeface="Montserrat"/>
            </a:endParaRPr>
          </a:p>
          <a:p>
            <a:pPr marL="457200" lvl="0" indent="-330200" algn="l" rtl="0">
              <a:lnSpc>
                <a:spcPct val="100000"/>
              </a:lnSpc>
              <a:spcBef>
                <a:spcPts val="1000"/>
              </a:spcBef>
              <a:spcAft>
                <a:spcPts val="0"/>
              </a:spcAft>
              <a:buSzPts val="1600"/>
              <a:buFont typeface="Montserrat"/>
              <a:buChar char="➔"/>
            </a:pPr>
            <a:r>
              <a:rPr lang="en-US" sz="1600">
                <a:latin typeface="Montserrat"/>
                <a:ea typeface="Montserrat"/>
                <a:cs typeface="Montserrat"/>
                <a:sym typeface="Montserrat"/>
              </a:rPr>
              <a:t>Identifying clean posts and images that are related to ptsd/depression</a:t>
            </a:r>
            <a:endParaRPr sz="1600">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sz="1600" b="1">
                <a:latin typeface="Montserrat"/>
                <a:ea typeface="Montserrat"/>
                <a:cs typeface="Montserrat"/>
                <a:sym typeface="Montserrat"/>
              </a:rPr>
              <a:t>Data Labelling</a:t>
            </a:r>
            <a:endParaRPr sz="1600" b="1">
              <a:latin typeface="Montserrat"/>
              <a:ea typeface="Montserrat"/>
              <a:cs typeface="Montserrat"/>
              <a:sym typeface="Montserrat"/>
            </a:endParaRPr>
          </a:p>
          <a:p>
            <a:pPr marL="457200" lvl="0" indent="-330200" algn="l" rtl="0">
              <a:lnSpc>
                <a:spcPct val="100000"/>
              </a:lnSpc>
              <a:spcBef>
                <a:spcPts val="1000"/>
              </a:spcBef>
              <a:spcAft>
                <a:spcPts val="0"/>
              </a:spcAft>
              <a:buSzPts val="1600"/>
              <a:buFont typeface="Montserrat"/>
              <a:buChar char="➔"/>
            </a:pPr>
            <a:r>
              <a:rPr lang="en-US" sz="1600">
                <a:latin typeface="Montserrat"/>
                <a:ea typeface="Montserrat"/>
                <a:cs typeface="Montserrat"/>
                <a:sym typeface="Montserrat"/>
              </a:rPr>
              <a:t> Google auto ML image classification.</a:t>
            </a:r>
            <a:endParaRPr sz="1600">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sz="1600" b="1">
                <a:latin typeface="Montserrat"/>
                <a:ea typeface="Montserrat"/>
                <a:cs typeface="Montserrat"/>
                <a:sym typeface="Montserrat"/>
              </a:rPr>
              <a:t>Model training/Validation </a:t>
            </a:r>
            <a:endParaRPr sz="1600" b="1">
              <a:latin typeface="Montserrat"/>
              <a:ea typeface="Montserrat"/>
              <a:cs typeface="Montserrat"/>
              <a:sym typeface="Montserrat"/>
            </a:endParaRPr>
          </a:p>
          <a:p>
            <a:pPr marL="457200" lvl="0" indent="-330200" algn="l" rtl="0">
              <a:lnSpc>
                <a:spcPct val="100000"/>
              </a:lnSpc>
              <a:spcBef>
                <a:spcPts val="1000"/>
              </a:spcBef>
              <a:spcAft>
                <a:spcPts val="0"/>
              </a:spcAft>
              <a:buSzPts val="1600"/>
              <a:buFont typeface="Montserrat"/>
              <a:buChar char="➔"/>
            </a:pPr>
            <a:r>
              <a:rPr lang="en-US" sz="1600">
                <a:latin typeface="Montserrat"/>
                <a:ea typeface="Montserrat"/>
                <a:cs typeface="Montserrat"/>
                <a:sym typeface="Montserrat"/>
              </a:rPr>
              <a:t>Identify the characteristics of captions and images posted by a PTSD diagnosed person</a:t>
            </a:r>
            <a:endParaRPr sz="1600">
              <a:latin typeface="Montserrat"/>
              <a:ea typeface="Montserrat"/>
              <a:cs typeface="Montserrat"/>
              <a:sym typeface="Montserrat"/>
            </a:endParaRPr>
          </a:p>
          <a:p>
            <a:pPr marL="457200" lvl="0" indent="-330200" algn="l" rtl="0">
              <a:lnSpc>
                <a:spcPct val="100000"/>
              </a:lnSpc>
              <a:spcBef>
                <a:spcPts val="0"/>
              </a:spcBef>
              <a:spcAft>
                <a:spcPts val="0"/>
              </a:spcAft>
              <a:buSzPts val="1600"/>
              <a:buFont typeface="Montserrat"/>
              <a:buChar char="➔"/>
            </a:pPr>
            <a:r>
              <a:rPr lang="en-US" sz="1600">
                <a:latin typeface="Montserrat"/>
                <a:ea typeface="Montserrat"/>
                <a:cs typeface="Montserrat"/>
                <a:sym typeface="Montserrat"/>
              </a:rPr>
              <a:t>Identify based on posts if a person might be suffering from PTSD</a:t>
            </a:r>
            <a:endParaRPr sz="1600">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sz="1600" b="1">
                <a:latin typeface="Montserrat"/>
                <a:ea typeface="Montserrat"/>
                <a:cs typeface="Montserrat"/>
                <a:sym typeface="Montserrat"/>
              </a:rPr>
              <a:t>Final Analysis and documentation</a:t>
            </a:r>
            <a:endParaRPr sz="1600" b="1">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p>
        </p:txBody>
      </p:sp>
      <p:pic>
        <p:nvPicPr>
          <p:cNvPr id="203" name="Google Shape;203;g834fd7e314_0_0"/>
          <p:cNvPicPr preferRelativeResize="0"/>
          <p:nvPr/>
        </p:nvPicPr>
        <p:blipFill rotWithShape="1">
          <a:blip r:embed="rId3">
            <a:alphaModFix/>
          </a:blip>
          <a:srcRect/>
          <a:stretch/>
        </p:blipFill>
        <p:spPr>
          <a:xfrm>
            <a:off x="8902900" y="1071100"/>
            <a:ext cx="3064426" cy="4877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4"/>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Conceptual Diagram</a:t>
            </a:r>
            <a:endParaRPr/>
          </a:p>
        </p:txBody>
      </p:sp>
      <p:sp>
        <p:nvSpPr>
          <p:cNvPr id="209" name="Google Shape;209;p14"/>
          <p:cNvSpPr/>
          <p:nvPr/>
        </p:nvSpPr>
        <p:spPr>
          <a:xfrm>
            <a:off x="5274138" y="2588400"/>
            <a:ext cx="2673000" cy="1088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616850" y="1905100"/>
            <a:ext cx="3507600" cy="374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t>Caption features</a:t>
            </a:r>
            <a:endParaRPr sz="1500" b="1"/>
          </a:p>
          <a:p>
            <a:pPr marL="0" lvl="0" indent="0" algn="l" rtl="0">
              <a:spcBef>
                <a:spcPts val="0"/>
              </a:spcBef>
              <a:spcAft>
                <a:spcPts val="0"/>
              </a:spcAft>
              <a:buNone/>
            </a:pPr>
            <a:r>
              <a:rPr lang="en-US" sz="1500"/>
              <a:t>number_of_hashtags       </a:t>
            </a:r>
            <a:endParaRPr sz="1500"/>
          </a:p>
          <a:p>
            <a:pPr marL="0" lvl="0" indent="0" algn="l" rtl="0">
              <a:spcBef>
                <a:spcPts val="0"/>
              </a:spcBef>
              <a:spcAft>
                <a:spcPts val="0"/>
              </a:spcAft>
              <a:buNone/>
            </a:pPr>
            <a:r>
              <a:rPr lang="en-US" sz="1500"/>
              <a:t>average_hashtags_per_post</a:t>
            </a:r>
            <a:endParaRPr sz="1500"/>
          </a:p>
          <a:p>
            <a:pPr marL="0" lvl="0" indent="0" algn="l" rtl="0">
              <a:spcBef>
                <a:spcPts val="0"/>
              </a:spcBef>
              <a:spcAft>
                <a:spcPts val="0"/>
              </a:spcAft>
              <a:buNone/>
            </a:pPr>
            <a:r>
              <a:rPr lang="en-US" sz="1500"/>
              <a:t>number_of_words          </a:t>
            </a:r>
            <a:endParaRPr sz="1500"/>
          </a:p>
          <a:p>
            <a:pPr marL="0" lvl="0" indent="0" algn="l" rtl="0">
              <a:spcBef>
                <a:spcPts val="0"/>
              </a:spcBef>
              <a:spcAft>
                <a:spcPts val="0"/>
              </a:spcAft>
              <a:buNone/>
            </a:pPr>
            <a:r>
              <a:rPr lang="en-US" sz="1500"/>
              <a:t>average_words_per_post   </a:t>
            </a:r>
            <a:endParaRPr sz="1500"/>
          </a:p>
          <a:p>
            <a:pPr marL="0" lvl="0" indent="0" algn="l" rtl="0">
              <a:spcBef>
                <a:spcPts val="0"/>
              </a:spcBef>
              <a:spcAft>
                <a:spcPts val="0"/>
              </a:spcAft>
              <a:buNone/>
            </a:pPr>
            <a:r>
              <a:rPr lang="en-US" sz="1500"/>
              <a:t>avg_sentimentpositive    </a:t>
            </a:r>
            <a:endParaRPr sz="1500"/>
          </a:p>
          <a:p>
            <a:pPr marL="0" lvl="0" indent="0" algn="l" rtl="0">
              <a:spcBef>
                <a:spcPts val="0"/>
              </a:spcBef>
              <a:spcAft>
                <a:spcPts val="0"/>
              </a:spcAft>
              <a:buNone/>
            </a:pPr>
            <a:r>
              <a:rPr lang="en-US" sz="1500"/>
              <a:t>avg_sentimentnegative    </a:t>
            </a:r>
            <a:endParaRPr sz="1500"/>
          </a:p>
          <a:p>
            <a:pPr marL="0" lvl="0" indent="0" algn="l" rtl="0">
              <a:spcBef>
                <a:spcPts val="0"/>
              </a:spcBef>
              <a:spcAft>
                <a:spcPts val="0"/>
              </a:spcAft>
              <a:buNone/>
            </a:pPr>
            <a:r>
              <a:rPr lang="en-US" sz="1500"/>
              <a:t>avg_sentimentneutral     </a:t>
            </a:r>
            <a:endParaRPr sz="1500"/>
          </a:p>
          <a:p>
            <a:pPr marL="0" lvl="0" indent="0" algn="l" rtl="0">
              <a:spcBef>
                <a:spcPts val="0"/>
              </a:spcBef>
              <a:spcAft>
                <a:spcPts val="0"/>
              </a:spcAft>
              <a:buNone/>
            </a:pPr>
            <a:r>
              <a:rPr lang="en-US" sz="1500"/>
              <a:t>avg_sentimentcompound    </a:t>
            </a:r>
            <a:endParaRPr sz="1500"/>
          </a:p>
          <a:p>
            <a:pPr marL="0" lvl="0" indent="0" algn="l" rtl="0">
              <a:spcBef>
                <a:spcPts val="0"/>
              </a:spcBef>
              <a:spcAft>
                <a:spcPts val="0"/>
              </a:spcAft>
              <a:buNone/>
            </a:pPr>
            <a:r>
              <a:rPr lang="en-US" sz="1500"/>
              <a:t>cnt_neg_posts            </a:t>
            </a:r>
            <a:endParaRPr sz="1500"/>
          </a:p>
          <a:p>
            <a:pPr marL="0" lvl="0" indent="0" algn="l" rtl="0">
              <a:spcBef>
                <a:spcPts val="0"/>
              </a:spcBef>
              <a:spcAft>
                <a:spcPts val="0"/>
              </a:spcAft>
              <a:buNone/>
            </a:pPr>
            <a:r>
              <a:rPr lang="en-US" sz="1500"/>
              <a:t>cnt_neu_posts            </a:t>
            </a:r>
            <a:endParaRPr sz="1500"/>
          </a:p>
          <a:p>
            <a:pPr marL="0" lvl="0" indent="0" algn="l" rtl="0">
              <a:spcBef>
                <a:spcPts val="0"/>
              </a:spcBef>
              <a:spcAft>
                <a:spcPts val="0"/>
              </a:spcAft>
              <a:buNone/>
            </a:pPr>
            <a:r>
              <a:rPr lang="en-US" sz="1500"/>
              <a:t>cnt_pos_posts            </a:t>
            </a:r>
            <a:endParaRPr sz="1500"/>
          </a:p>
          <a:p>
            <a:pPr marL="0" lvl="0" indent="0" algn="l" rtl="0">
              <a:spcBef>
                <a:spcPts val="0"/>
              </a:spcBef>
              <a:spcAft>
                <a:spcPts val="0"/>
              </a:spcAft>
              <a:buNone/>
            </a:pPr>
            <a:r>
              <a:rPr lang="en-US" sz="1500"/>
              <a:t>avg_polarity             </a:t>
            </a:r>
            <a:endParaRPr sz="1500"/>
          </a:p>
          <a:p>
            <a:pPr marL="0" lvl="0" indent="0" algn="l" rtl="0">
              <a:spcBef>
                <a:spcPts val="0"/>
              </a:spcBef>
              <a:spcAft>
                <a:spcPts val="0"/>
              </a:spcAft>
              <a:buNone/>
            </a:pPr>
            <a:r>
              <a:rPr lang="en-US" sz="1500"/>
              <a:t>No_of_Posts              </a:t>
            </a:r>
            <a:endParaRPr sz="1500"/>
          </a:p>
          <a:p>
            <a:pPr marL="0" lvl="0" indent="0" algn="l" rtl="0">
              <a:spcBef>
                <a:spcPts val="0"/>
              </a:spcBef>
              <a:spcAft>
                <a:spcPts val="0"/>
              </a:spcAft>
              <a:buNone/>
            </a:pPr>
            <a:r>
              <a:rPr lang="en-US" sz="1500"/>
              <a:t>No_of_Followers              </a:t>
            </a:r>
            <a:endParaRPr sz="1500"/>
          </a:p>
        </p:txBody>
      </p:sp>
      <p:sp>
        <p:nvSpPr>
          <p:cNvPr id="211" name="Google Shape;211;p14"/>
          <p:cNvSpPr/>
          <p:nvPr/>
        </p:nvSpPr>
        <p:spPr>
          <a:xfrm>
            <a:off x="9398000" y="1765900"/>
            <a:ext cx="2515800" cy="406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t>Image Features</a:t>
            </a:r>
            <a:endParaRPr sz="1500" b="1"/>
          </a:p>
          <a:p>
            <a:pPr marL="0" lvl="0" indent="0" algn="l" rtl="0">
              <a:spcBef>
                <a:spcPts val="0"/>
              </a:spcBef>
              <a:spcAft>
                <a:spcPts val="0"/>
              </a:spcAft>
              <a:buNone/>
            </a:pPr>
            <a:r>
              <a:rPr lang="en-US" sz="1500"/>
              <a:t>HueMean           </a:t>
            </a:r>
            <a:endParaRPr sz="1500"/>
          </a:p>
          <a:p>
            <a:pPr marL="0" lvl="0" indent="0" algn="l" rtl="0">
              <a:spcBef>
                <a:spcPts val="0"/>
              </a:spcBef>
              <a:spcAft>
                <a:spcPts val="0"/>
              </a:spcAft>
              <a:buNone/>
            </a:pPr>
            <a:r>
              <a:rPr lang="en-US" sz="1500"/>
              <a:t>HueMax            </a:t>
            </a:r>
            <a:endParaRPr sz="1500"/>
          </a:p>
          <a:p>
            <a:pPr marL="0" lvl="0" indent="0" algn="l" rtl="0">
              <a:spcBef>
                <a:spcPts val="0"/>
              </a:spcBef>
              <a:spcAft>
                <a:spcPts val="0"/>
              </a:spcAft>
              <a:buNone/>
            </a:pPr>
            <a:r>
              <a:rPr lang="en-US" sz="1500"/>
              <a:t>HueMin            </a:t>
            </a:r>
            <a:endParaRPr sz="1500"/>
          </a:p>
          <a:p>
            <a:pPr marL="0" lvl="0" indent="0" algn="l" rtl="0">
              <a:spcBef>
                <a:spcPts val="0"/>
              </a:spcBef>
              <a:spcAft>
                <a:spcPts val="0"/>
              </a:spcAft>
              <a:buNone/>
            </a:pPr>
            <a:r>
              <a:rPr lang="en-US" sz="1500"/>
              <a:t>SaturationMean    </a:t>
            </a:r>
            <a:endParaRPr sz="1500"/>
          </a:p>
          <a:p>
            <a:pPr marL="0" lvl="0" indent="0" algn="l" rtl="0">
              <a:spcBef>
                <a:spcPts val="0"/>
              </a:spcBef>
              <a:spcAft>
                <a:spcPts val="0"/>
              </a:spcAft>
              <a:buNone/>
            </a:pPr>
            <a:r>
              <a:rPr lang="en-US" sz="1500"/>
              <a:t>SaturationMax     </a:t>
            </a:r>
            <a:endParaRPr sz="1500"/>
          </a:p>
          <a:p>
            <a:pPr marL="0" lvl="0" indent="0" algn="l" rtl="0">
              <a:spcBef>
                <a:spcPts val="0"/>
              </a:spcBef>
              <a:spcAft>
                <a:spcPts val="0"/>
              </a:spcAft>
              <a:buNone/>
            </a:pPr>
            <a:r>
              <a:rPr lang="en-US" sz="1500"/>
              <a:t>SaturationMin     </a:t>
            </a:r>
            <a:endParaRPr sz="1500"/>
          </a:p>
          <a:p>
            <a:pPr marL="0" lvl="0" indent="0" algn="l" rtl="0">
              <a:spcBef>
                <a:spcPts val="0"/>
              </a:spcBef>
              <a:spcAft>
                <a:spcPts val="0"/>
              </a:spcAft>
              <a:buNone/>
            </a:pPr>
            <a:r>
              <a:rPr lang="en-US" sz="1500"/>
              <a:t>BrightnessMean    </a:t>
            </a:r>
            <a:endParaRPr sz="1500"/>
          </a:p>
          <a:p>
            <a:pPr marL="0" lvl="0" indent="0" algn="l" rtl="0">
              <a:spcBef>
                <a:spcPts val="0"/>
              </a:spcBef>
              <a:spcAft>
                <a:spcPts val="0"/>
              </a:spcAft>
              <a:buNone/>
            </a:pPr>
            <a:r>
              <a:rPr lang="en-US" sz="1500"/>
              <a:t>BrightnessMax     </a:t>
            </a:r>
            <a:endParaRPr sz="1500"/>
          </a:p>
          <a:p>
            <a:pPr marL="0" lvl="0" indent="0" algn="l" rtl="0">
              <a:spcBef>
                <a:spcPts val="0"/>
              </a:spcBef>
              <a:spcAft>
                <a:spcPts val="0"/>
              </a:spcAft>
              <a:buNone/>
            </a:pPr>
            <a:r>
              <a:rPr lang="en-US" sz="1500"/>
              <a:t>BrightnessMin     </a:t>
            </a:r>
            <a:endParaRPr sz="1500"/>
          </a:p>
          <a:p>
            <a:pPr marL="0" lvl="0" indent="0" algn="l" rtl="0">
              <a:spcBef>
                <a:spcPts val="0"/>
              </a:spcBef>
              <a:spcAft>
                <a:spcPts val="0"/>
              </a:spcAft>
              <a:buNone/>
            </a:pPr>
            <a:r>
              <a:rPr lang="en-US" sz="1500"/>
              <a:t>FaceCountMax      </a:t>
            </a:r>
            <a:endParaRPr sz="1500"/>
          </a:p>
          <a:p>
            <a:pPr marL="0" lvl="0" indent="0" algn="l" rtl="0">
              <a:spcBef>
                <a:spcPts val="0"/>
              </a:spcBef>
              <a:spcAft>
                <a:spcPts val="0"/>
              </a:spcAft>
              <a:buNone/>
            </a:pPr>
            <a:r>
              <a:rPr lang="en-US" sz="1500"/>
              <a:t>FaceCountMin      </a:t>
            </a:r>
            <a:endParaRPr sz="1500"/>
          </a:p>
          <a:p>
            <a:pPr marL="0" lvl="0" indent="0" algn="l" rtl="0">
              <a:spcBef>
                <a:spcPts val="0"/>
              </a:spcBef>
              <a:spcAft>
                <a:spcPts val="0"/>
              </a:spcAft>
              <a:buNone/>
            </a:pPr>
            <a:r>
              <a:rPr lang="en-US" sz="1500"/>
              <a:t>FaceCountMean     </a:t>
            </a:r>
            <a:endParaRPr sz="1500"/>
          </a:p>
          <a:p>
            <a:pPr marL="0" lvl="0" indent="0" algn="l" rtl="0">
              <a:spcBef>
                <a:spcPts val="0"/>
              </a:spcBef>
              <a:spcAft>
                <a:spcPts val="0"/>
              </a:spcAft>
              <a:buNone/>
            </a:pPr>
            <a:r>
              <a:rPr lang="en-US" sz="1500"/>
              <a:t>Photosw/Smile     </a:t>
            </a:r>
            <a:endParaRPr sz="1500"/>
          </a:p>
          <a:p>
            <a:pPr marL="0" lvl="0" indent="0" algn="l" rtl="0">
              <a:spcBef>
                <a:spcPts val="0"/>
              </a:spcBef>
              <a:spcAft>
                <a:spcPts val="0"/>
              </a:spcAft>
              <a:buNone/>
            </a:pPr>
            <a:r>
              <a:rPr lang="en-US" sz="1500"/>
              <a:t>TotalPhotosw/faces</a:t>
            </a:r>
            <a:endParaRPr sz="1500"/>
          </a:p>
          <a:p>
            <a:pPr marL="0" lvl="0" indent="0" algn="l" rtl="0">
              <a:spcBef>
                <a:spcPts val="0"/>
              </a:spcBef>
              <a:spcAft>
                <a:spcPts val="0"/>
              </a:spcAft>
              <a:buNone/>
            </a:pPr>
            <a:endParaRPr sz="1500" b="1"/>
          </a:p>
        </p:txBody>
      </p:sp>
      <p:sp>
        <p:nvSpPr>
          <p:cNvPr id="212" name="Google Shape;212;p14"/>
          <p:cNvSpPr/>
          <p:nvPr/>
        </p:nvSpPr>
        <p:spPr>
          <a:xfrm>
            <a:off x="5352750" y="4455875"/>
            <a:ext cx="2515800" cy="128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t>Demographic features</a:t>
            </a:r>
            <a:endParaRPr sz="1500" b="1"/>
          </a:p>
          <a:p>
            <a:pPr marL="0" lvl="0" indent="0" algn="l" rtl="0">
              <a:spcBef>
                <a:spcPts val="0"/>
              </a:spcBef>
              <a:spcAft>
                <a:spcPts val="0"/>
              </a:spcAft>
              <a:buNone/>
            </a:pPr>
            <a:r>
              <a:rPr lang="en-US"/>
              <a:t>Female</a:t>
            </a:r>
            <a:endParaRPr/>
          </a:p>
          <a:p>
            <a:pPr marL="0" lvl="0" indent="0" algn="l" rtl="0">
              <a:spcBef>
                <a:spcPts val="0"/>
              </a:spcBef>
              <a:spcAft>
                <a:spcPts val="0"/>
              </a:spcAft>
              <a:buNone/>
            </a:pPr>
            <a:r>
              <a:rPr lang="en-US"/>
              <a:t>AgeCategory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83c29bd250_0_11"/>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Data Collection</a:t>
            </a:r>
            <a:endParaRPr b="1"/>
          </a:p>
        </p:txBody>
      </p:sp>
      <p:sp>
        <p:nvSpPr>
          <p:cNvPr id="218" name="Google Shape;218;g83c29bd250_0_11"/>
          <p:cNvSpPr txBox="1">
            <a:spLocks noGrp="1"/>
          </p:cNvSpPr>
          <p:nvPr>
            <p:ph type="body" idx="1"/>
          </p:nvPr>
        </p:nvSpPr>
        <p:spPr>
          <a:xfrm>
            <a:off x="2447762" y="1905110"/>
            <a:ext cx="6193317" cy="414517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800"/>
              <a:buFont typeface="Montserrat"/>
              <a:buChar char="●"/>
            </a:pPr>
            <a:r>
              <a:rPr lang="en-US" sz="1800">
                <a:latin typeface="Montserrat"/>
                <a:ea typeface="Montserrat"/>
                <a:cs typeface="Montserrat"/>
                <a:sym typeface="Montserrat"/>
              </a:rPr>
              <a:t>We found </a:t>
            </a:r>
            <a:r>
              <a:rPr lang="en-US" sz="1800" b="1">
                <a:latin typeface="Montserrat"/>
                <a:ea typeface="Montserrat"/>
                <a:cs typeface="Montserrat"/>
                <a:sym typeface="Montserrat"/>
              </a:rPr>
              <a:t>160</a:t>
            </a:r>
            <a:r>
              <a:rPr lang="en-US" sz="1800">
                <a:latin typeface="Montserrat"/>
                <a:ea typeface="Montserrat"/>
                <a:cs typeface="Montserrat"/>
                <a:sym typeface="Montserrat"/>
              </a:rPr>
              <a:t> people with a total of </a:t>
            </a:r>
            <a:r>
              <a:rPr lang="en-US" sz="1800" b="1">
                <a:latin typeface="Montserrat"/>
                <a:ea typeface="Montserrat"/>
                <a:cs typeface="Montserrat"/>
                <a:sym typeface="Montserrat"/>
              </a:rPr>
              <a:t>97,915</a:t>
            </a:r>
            <a:r>
              <a:rPr lang="en-US" sz="1800">
                <a:latin typeface="Montserrat"/>
                <a:ea typeface="Montserrat"/>
                <a:cs typeface="Montserrat"/>
                <a:sym typeface="Montserrat"/>
              </a:rPr>
              <a:t> posts suffering from PTSD based their Instagram posts.</a:t>
            </a:r>
            <a:endParaRPr sz="1800">
              <a:latin typeface="Montserrat"/>
              <a:ea typeface="Montserrat"/>
              <a:cs typeface="Montserrat"/>
              <a:sym typeface="Montserrat"/>
            </a:endParaRPr>
          </a:p>
          <a:p>
            <a:pPr marL="342900" lvl="0" indent="-342900" algn="l" rtl="0">
              <a:lnSpc>
                <a:spcPct val="100000"/>
              </a:lnSpc>
              <a:spcBef>
                <a:spcPts val="1000"/>
              </a:spcBef>
              <a:spcAft>
                <a:spcPts val="0"/>
              </a:spcAft>
              <a:buSzPts val="1800"/>
              <a:buFont typeface="Montserrat"/>
              <a:buChar char="●"/>
            </a:pPr>
            <a:r>
              <a:rPr lang="en-US" sz="1800">
                <a:latin typeface="Montserrat"/>
                <a:ea typeface="Montserrat"/>
                <a:cs typeface="Montserrat"/>
                <a:sym typeface="Montserrat"/>
              </a:rPr>
              <a:t>We searched using hashtags like #ptsd, #ptsdsurvivors, #ptsdveterans. #ptsdsufferer, #ptsdlife.</a:t>
            </a:r>
            <a:endParaRPr sz="1800">
              <a:latin typeface="Montserrat"/>
              <a:ea typeface="Montserrat"/>
              <a:cs typeface="Montserrat"/>
              <a:sym typeface="Montserrat"/>
            </a:endParaRPr>
          </a:p>
          <a:p>
            <a:pPr marL="457200" lvl="0" indent="0" algn="l" rtl="0">
              <a:lnSpc>
                <a:spcPct val="100000"/>
              </a:lnSpc>
              <a:spcBef>
                <a:spcPts val="1000"/>
              </a:spcBef>
              <a:spcAft>
                <a:spcPts val="0"/>
              </a:spcAft>
              <a:buNone/>
            </a:pPr>
            <a:endParaRPr sz="1800">
              <a:latin typeface="Montserrat"/>
              <a:ea typeface="Montserrat"/>
              <a:cs typeface="Montserrat"/>
              <a:sym typeface="Montserrat"/>
            </a:endParaRPr>
          </a:p>
          <a:p>
            <a:pPr marL="342900" lvl="0" indent="-342900" algn="l" rtl="0">
              <a:lnSpc>
                <a:spcPct val="100000"/>
              </a:lnSpc>
              <a:spcBef>
                <a:spcPts val="0"/>
              </a:spcBef>
              <a:spcAft>
                <a:spcPts val="0"/>
              </a:spcAft>
              <a:buSzPts val="1800"/>
              <a:buFont typeface="Montserrat"/>
              <a:buChar char="●"/>
            </a:pPr>
            <a:r>
              <a:rPr lang="en-US" sz="1800">
                <a:latin typeface="Montserrat"/>
                <a:ea typeface="Montserrat"/>
                <a:cs typeface="Montserrat"/>
                <a:sym typeface="Montserrat"/>
              </a:rPr>
              <a:t>We used twitter to find Instagram handles with cases of PTSD.</a:t>
            </a:r>
            <a:endParaRPr sz="1800">
              <a:latin typeface="Montserrat"/>
              <a:ea typeface="Montserrat"/>
              <a:cs typeface="Montserrat"/>
              <a:sym typeface="Montserrat"/>
            </a:endParaRPr>
          </a:p>
          <a:p>
            <a:pPr marL="342900" lvl="0" indent="-342900" algn="l" rtl="0">
              <a:lnSpc>
                <a:spcPct val="100000"/>
              </a:lnSpc>
              <a:spcBef>
                <a:spcPts val="1000"/>
              </a:spcBef>
              <a:spcAft>
                <a:spcPts val="0"/>
              </a:spcAft>
              <a:buSzPts val="1800"/>
              <a:buChar char="●"/>
            </a:pPr>
            <a:r>
              <a:rPr lang="en-US" sz="1800">
                <a:latin typeface="Montserrat"/>
                <a:ea typeface="Montserrat"/>
                <a:cs typeface="Montserrat"/>
                <a:sym typeface="Montserrat"/>
              </a:rPr>
              <a:t>We searched each profile with these hashtags and then </a:t>
            </a:r>
            <a:r>
              <a:rPr lang="en-US" sz="1800" b="1">
                <a:latin typeface="Montserrat"/>
                <a:ea typeface="Montserrat"/>
                <a:cs typeface="Montserrat"/>
                <a:sym typeface="Montserrat"/>
              </a:rPr>
              <a:t>screened all their posts</a:t>
            </a:r>
            <a:r>
              <a:rPr lang="en-US" sz="1800">
                <a:latin typeface="Montserrat"/>
                <a:ea typeface="Montserrat"/>
                <a:cs typeface="Montserrat"/>
                <a:sym typeface="Montserrat"/>
              </a:rPr>
              <a:t> to confirm that the person is suffering from PTSD.</a:t>
            </a:r>
            <a:endParaRPr/>
          </a:p>
          <a:p>
            <a:pPr marL="342900" lvl="0" indent="-342900" algn="l" rtl="0">
              <a:lnSpc>
                <a:spcPct val="100000"/>
              </a:lnSpc>
              <a:spcBef>
                <a:spcPts val="1000"/>
              </a:spcBef>
              <a:spcAft>
                <a:spcPts val="0"/>
              </a:spcAft>
              <a:buSzPts val="1800"/>
              <a:buChar char="●"/>
            </a:pPr>
            <a:r>
              <a:rPr lang="en-US" sz="1800">
                <a:latin typeface="Montserrat"/>
                <a:ea typeface="Montserrat"/>
                <a:cs typeface="Montserrat"/>
                <a:sym typeface="Montserrat"/>
              </a:rPr>
              <a:t>We found that people do not usually mention their diagnosis date in their Instagram posts.</a:t>
            </a:r>
            <a:endParaRPr sz="1800">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p>
        </p:txBody>
      </p:sp>
      <p:pic>
        <p:nvPicPr>
          <p:cNvPr id="219" name="Google Shape;219;g83c29bd250_0_11"/>
          <p:cNvPicPr preferRelativeResize="0"/>
          <p:nvPr/>
        </p:nvPicPr>
        <p:blipFill rotWithShape="1">
          <a:blip r:embed="rId3">
            <a:alphaModFix/>
          </a:blip>
          <a:srcRect/>
          <a:stretch/>
        </p:blipFill>
        <p:spPr>
          <a:xfrm>
            <a:off x="8901075" y="3016000"/>
            <a:ext cx="3089200" cy="3415500"/>
          </a:xfrm>
          <a:prstGeom prst="rect">
            <a:avLst/>
          </a:prstGeom>
          <a:noFill/>
          <a:ln>
            <a:noFill/>
          </a:ln>
        </p:spPr>
      </p:pic>
      <p:pic>
        <p:nvPicPr>
          <p:cNvPr id="220" name="Google Shape;220;g83c29bd250_0_11"/>
          <p:cNvPicPr preferRelativeResize="0"/>
          <p:nvPr/>
        </p:nvPicPr>
        <p:blipFill rotWithShape="1">
          <a:blip r:embed="rId4">
            <a:alphaModFix/>
          </a:blip>
          <a:srcRect/>
          <a:stretch/>
        </p:blipFill>
        <p:spPr>
          <a:xfrm>
            <a:off x="9454250" y="753575"/>
            <a:ext cx="1982850" cy="19738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83c29bd250_0_18"/>
          <p:cNvSpPr txBox="1">
            <a:spLocks noGrp="1"/>
          </p:cNvSpPr>
          <p:nvPr>
            <p:ph type="title"/>
          </p:nvPr>
        </p:nvSpPr>
        <p:spPr>
          <a:xfrm>
            <a:off x="2175585" y="647163"/>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Data Collection</a:t>
            </a:r>
            <a:endParaRPr b="1"/>
          </a:p>
        </p:txBody>
      </p:sp>
      <p:sp>
        <p:nvSpPr>
          <p:cNvPr id="226" name="Google Shape;226;g83c29bd250_0_18"/>
          <p:cNvSpPr txBox="1">
            <a:spLocks noGrp="1"/>
          </p:cNvSpPr>
          <p:nvPr>
            <p:ph type="body" idx="1"/>
          </p:nvPr>
        </p:nvSpPr>
        <p:spPr>
          <a:xfrm>
            <a:off x="1353096" y="1708050"/>
            <a:ext cx="5988300" cy="3777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800"/>
              <a:buFont typeface="Century Gothic"/>
              <a:buChar char="➔"/>
            </a:pPr>
            <a:r>
              <a:rPr lang="en-US" sz="1800">
                <a:latin typeface="Century Gothic"/>
                <a:ea typeface="Century Gothic"/>
                <a:cs typeface="Century Gothic"/>
                <a:sym typeface="Century Gothic"/>
              </a:rPr>
              <a:t>We captured the following from the instagram handles:</a:t>
            </a:r>
            <a:endParaRPr sz="1800">
              <a:latin typeface="Century Gothic"/>
              <a:ea typeface="Century Gothic"/>
              <a:cs typeface="Century Gothic"/>
              <a:sym typeface="Century Gothic"/>
            </a:endParaRPr>
          </a:p>
          <a:p>
            <a:pPr marL="742950" lvl="1" indent="-285750" algn="l" rtl="0">
              <a:lnSpc>
                <a:spcPct val="100000"/>
              </a:lnSpc>
              <a:spcBef>
                <a:spcPts val="0"/>
              </a:spcBef>
              <a:spcAft>
                <a:spcPts val="0"/>
              </a:spcAft>
              <a:buSzPts val="1800"/>
              <a:buFont typeface="Century Gothic"/>
              <a:buChar char="◆"/>
            </a:pPr>
            <a:r>
              <a:rPr lang="en-US" sz="1800">
                <a:latin typeface="Century Gothic"/>
                <a:ea typeface="Century Gothic"/>
                <a:cs typeface="Century Gothic"/>
                <a:sym typeface="Century Gothic"/>
              </a:rPr>
              <a:t>HandleName</a:t>
            </a:r>
            <a:endParaRPr sz="1800">
              <a:latin typeface="Century Gothic"/>
              <a:ea typeface="Century Gothic"/>
              <a:cs typeface="Century Gothic"/>
              <a:sym typeface="Century Gothic"/>
            </a:endParaRPr>
          </a:p>
          <a:p>
            <a:pPr marL="742950" lvl="1" indent="-285750" algn="l" rtl="0">
              <a:lnSpc>
                <a:spcPct val="100000"/>
              </a:lnSpc>
              <a:spcBef>
                <a:spcPts val="0"/>
              </a:spcBef>
              <a:spcAft>
                <a:spcPts val="0"/>
              </a:spcAft>
              <a:buSzPts val="1800"/>
              <a:buFont typeface="Century Gothic"/>
              <a:buChar char="◆"/>
            </a:pPr>
            <a:r>
              <a:rPr lang="en-US" sz="1800">
                <a:latin typeface="Century Gothic"/>
                <a:ea typeface="Century Gothic"/>
                <a:cs typeface="Century Gothic"/>
                <a:sym typeface="Century Gothic"/>
              </a:rPr>
              <a:t>FullName</a:t>
            </a:r>
            <a:endParaRPr sz="1800">
              <a:latin typeface="Century Gothic"/>
              <a:ea typeface="Century Gothic"/>
              <a:cs typeface="Century Gothic"/>
              <a:sym typeface="Century Gothic"/>
            </a:endParaRPr>
          </a:p>
          <a:p>
            <a:pPr marL="742950" lvl="1" indent="-285750" algn="l" rtl="0">
              <a:lnSpc>
                <a:spcPct val="100000"/>
              </a:lnSpc>
              <a:spcBef>
                <a:spcPts val="0"/>
              </a:spcBef>
              <a:spcAft>
                <a:spcPts val="0"/>
              </a:spcAft>
              <a:buSzPts val="1800"/>
              <a:buFont typeface="Century Gothic"/>
              <a:buChar char="◆"/>
            </a:pPr>
            <a:r>
              <a:rPr lang="en-US" sz="1800">
                <a:latin typeface="Century Gothic"/>
                <a:ea typeface="Century Gothic"/>
                <a:cs typeface="Century Gothic"/>
                <a:sym typeface="Century Gothic"/>
              </a:rPr>
              <a:t>Profile type(only public profiles were taken)</a:t>
            </a:r>
            <a:endParaRPr sz="1800">
              <a:latin typeface="Century Gothic"/>
              <a:ea typeface="Century Gothic"/>
              <a:cs typeface="Century Gothic"/>
              <a:sym typeface="Century Gothic"/>
            </a:endParaRPr>
          </a:p>
          <a:p>
            <a:pPr marL="742950" lvl="1" indent="-285750" algn="l" rtl="0">
              <a:lnSpc>
                <a:spcPct val="100000"/>
              </a:lnSpc>
              <a:spcBef>
                <a:spcPts val="0"/>
              </a:spcBef>
              <a:spcAft>
                <a:spcPts val="0"/>
              </a:spcAft>
              <a:buSzPts val="1800"/>
              <a:buFont typeface="Century Gothic"/>
              <a:buChar char="◆"/>
            </a:pPr>
            <a:r>
              <a:rPr lang="en-US" sz="1800">
                <a:latin typeface="Century Gothic"/>
                <a:ea typeface="Century Gothic"/>
                <a:cs typeface="Century Gothic"/>
                <a:sym typeface="Century Gothic"/>
              </a:rPr>
              <a:t># of Followers</a:t>
            </a:r>
            <a:endParaRPr sz="1800">
              <a:latin typeface="Century Gothic"/>
              <a:ea typeface="Century Gothic"/>
              <a:cs typeface="Century Gothic"/>
              <a:sym typeface="Century Gothic"/>
            </a:endParaRPr>
          </a:p>
          <a:p>
            <a:pPr marL="742950" lvl="1" indent="-285750" algn="l" rtl="0">
              <a:lnSpc>
                <a:spcPct val="100000"/>
              </a:lnSpc>
              <a:spcBef>
                <a:spcPts val="0"/>
              </a:spcBef>
              <a:spcAft>
                <a:spcPts val="0"/>
              </a:spcAft>
              <a:buSzPts val="1800"/>
              <a:buFont typeface="Century Gothic"/>
              <a:buChar char="◆"/>
            </a:pPr>
            <a:r>
              <a:rPr lang="en-US" sz="1800">
                <a:latin typeface="Century Gothic"/>
                <a:ea typeface="Century Gothic"/>
                <a:cs typeface="Century Gothic"/>
                <a:sym typeface="Century Gothic"/>
              </a:rPr>
              <a:t># of Posts</a:t>
            </a:r>
            <a:endParaRPr sz="1800">
              <a:latin typeface="Century Gothic"/>
              <a:ea typeface="Century Gothic"/>
              <a:cs typeface="Century Gothic"/>
              <a:sym typeface="Century Gothic"/>
            </a:endParaRPr>
          </a:p>
          <a:p>
            <a:pPr marL="742950" lvl="1" indent="-285750" algn="l" rtl="0">
              <a:lnSpc>
                <a:spcPct val="100000"/>
              </a:lnSpc>
              <a:spcBef>
                <a:spcPts val="0"/>
              </a:spcBef>
              <a:spcAft>
                <a:spcPts val="0"/>
              </a:spcAft>
              <a:buSzPts val="1800"/>
              <a:buFont typeface="Century Gothic"/>
              <a:buChar char="◆"/>
            </a:pPr>
            <a:r>
              <a:rPr lang="en-US" sz="1800">
                <a:latin typeface="Century Gothic"/>
                <a:ea typeface="Century Gothic"/>
                <a:cs typeface="Century Gothic"/>
                <a:sym typeface="Century Gothic"/>
              </a:rPr>
              <a:t>Gender </a:t>
            </a:r>
            <a:endParaRPr sz="1800">
              <a:latin typeface="Century Gothic"/>
              <a:ea typeface="Century Gothic"/>
              <a:cs typeface="Century Gothic"/>
              <a:sym typeface="Century Gothic"/>
            </a:endParaRPr>
          </a:p>
          <a:p>
            <a:pPr marL="742950" lvl="1" indent="-285750" algn="l" rtl="0">
              <a:lnSpc>
                <a:spcPct val="100000"/>
              </a:lnSpc>
              <a:spcBef>
                <a:spcPts val="0"/>
              </a:spcBef>
              <a:spcAft>
                <a:spcPts val="0"/>
              </a:spcAft>
              <a:buSzPts val="1800"/>
              <a:buFont typeface="Century Gothic"/>
              <a:buChar char="◆"/>
            </a:pPr>
            <a:r>
              <a:rPr lang="en-US" sz="1800">
                <a:latin typeface="Century Gothic"/>
                <a:ea typeface="Century Gothic"/>
                <a:cs typeface="Century Gothic"/>
                <a:sym typeface="Century Gothic"/>
              </a:rPr>
              <a:t>Age Group</a:t>
            </a:r>
            <a:endParaRPr sz="1800">
              <a:latin typeface="Century Gothic"/>
              <a:ea typeface="Century Gothic"/>
              <a:cs typeface="Century Gothic"/>
              <a:sym typeface="Century Gothic"/>
            </a:endParaRPr>
          </a:p>
          <a:p>
            <a:pPr marL="457200" lvl="0" indent="0" algn="l" rtl="0">
              <a:lnSpc>
                <a:spcPct val="100000"/>
              </a:lnSpc>
              <a:spcBef>
                <a:spcPts val="0"/>
              </a:spcBef>
              <a:spcAft>
                <a:spcPts val="0"/>
              </a:spcAft>
              <a:buNone/>
            </a:pPr>
            <a:endParaRPr sz="1800">
              <a:latin typeface="Century Gothic"/>
              <a:ea typeface="Century Gothic"/>
              <a:cs typeface="Century Gothic"/>
              <a:sym typeface="Century Gothic"/>
            </a:endParaRPr>
          </a:p>
          <a:p>
            <a:pPr marL="342900" lvl="0" indent="0" algn="l" rtl="0">
              <a:lnSpc>
                <a:spcPct val="100000"/>
              </a:lnSpc>
              <a:spcBef>
                <a:spcPts val="0"/>
              </a:spcBef>
              <a:spcAft>
                <a:spcPts val="0"/>
              </a:spcAft>
              <a:buSzPts val="1800"/>
              <a:buNone/>
            </a:pPr>
            <a:endParaRPr/>
          </a:p>
          <a:p>
            <a:pPr marL="0" lvl="0" indent="0" algn="l" rtl="0">
              <a:lnSpc>
                <a:spcPct val="100000"/>
              </a:lnSpc>
              <a:spcBef>
                <a:spcPts val="1000"/>
              </a:spcBef>
              <a:spcAft>
                <a:spcPts val="0"/>
              </a:spcAft>
              <a:buSzPts val="18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5"/>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Data Screening</a:t>
            </a:r>
            <a:endParaRPr/>
          </a:p>
        </p:txBody>
      </p:sp>
      <p:sp>
        <p:nvSpPr>
          <p:cNvPr id="232" name="Google Shape;232;p15"/>
          <p:cNvSpPr txBox="1">
            <a:spLocks noGrp="1"/>
          </p:cNvSpPr>
          <p:nvPr>
            <p:ph type="body" idx="1"/>
          </p:nvPr>
        </p:nvSpPr>
        <p:spPr>
          <a:xfrm>
            <a:off x="1269374" y="1651100"/>
            <a:ext cx="5866800" cy="4297800"/>
          </a:xfrm>
          <a:prstGeom prst="rect">
            <a:avLst/>
          </a:prstGeom>
          <a:noFill/>
          <a:ln>
            <a:noFill/>
          </a:ln>
        </p:spPr>
        <p:txBody>
          <a:bodyPr spcFirstLastPara="1" wrap="square" lIns="91425" tIns="45700" rIns="91425" bIns="45700" anchor="t" anchorCtr="0">
            <a:noAutofit/>
          </a:bodyPr>
          <a:lstStyle/>
          <a:p>
            <a:pPr marL="457200" lvl="0" indent="-349250" algn="l" rtl="0">
              <a:lnSpc>
                <a:spcPct val="100000"/>
              </a:lnSpc>
              <a:spcBef>
                <a:spcPts val="1000"/>
              </a:spcBef>
              <a:spcAft>
                <a:spcPts val="0"/>
              </a:spcAft>
              <a:buSzPts val="1900"/>
              <a:buFont typeface="Century Gothic"/>
              <a:buChar char="•"/>
            </a:pPr>
            <a:r>
              <a:rPr lang="en-US" sz="1800">
                <a:latin typeface="Century Gothic"/>
                <a:ea typeface="Century Gothic"/>
                <a:cs typeface="Century Gothic"/>
                <a:sym typeface="Century Gothic"/>
              </a:rPr>
              <a:t>We cross checked the  list of Instagram handles collected and took a detailed look at all the posts.</a:t>
            </a:r>
            <a:endParaRPr sz="18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Century Gothic"/>
              <a:buChar char="•"/>
            </a:pPr>
            <a:r>
              <a:rPr lang="en-US" sz="1800">
                <a:latin typeface="Century Gothic"/>
                <a:ea typeface="Century Gothic"/>
                <a:cs typeface="Century Gothic"/>
                <a:sym typeface="Century Gothic"/>
              </a:rPr>
              <a:t>We removed handles which did not have significant number of posts related to PTSD.</a:t>
            </a:r>
            <a:endParaRPr sz="18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Century Gothic"/>
              <a:buChar char="•"/>
            </a:pPr>
            <a:r>
              <a:rPr lang="en-US" sz="1800">
                <a:latin typeface="Century Gothic"/>
                <a:ea typeface="Century Gothic"/>
                <a:cs typeface="Century Gothic"/>
                <a:sym typeface="Century Gothic"/>
              </a:rPr>
              <a:t>Handles were screened for the below reasons </a:t>
            </a:r>
            <a:endParaRPr sz="1800">
              <a:latin typeface="Century Gothic"/>
              <a:ea typeface="Century Gothic"/>
              <a:cs typeface="Century Gothic"/>
              <a:sym typeface="Century Gothic"/>
            </a:endParaRPr>
          </a:p>
          <a:p>
            <a:pPr marL="571500" lvl="1" indent="0" algn="l" rtl="0">
              <a:lnSpc>
                <a:spcPct val="100000"/>
              </a:lnSpc>
              <a:spcBef>
                <a:spcPts val="1000"/>
              </a:spcBef>
              <a:spcAft>
                <a:spcPts val="0"/>
              </a:spcAft>
              <a:buSzPts val="1800"/>
              <a:buNone/>
            </a:pPr>
            <a:r>
              <a:rPr lang="en-US" sz="1600">
                <a:latin typeface="Century Gothic"/>
                <a:ea typeface="Century Gothic"/>
                <a:cs typeface="Century Gothic"/>
                <a:sym typeface="Century Gothic"/>
              </a:rPr>
              <a:t>- insignificant number of total posts </a:t>
            </a:r>
            <a:endParaRPr sz="1600">
              <a:latin typeface="Century Gothic"/>
              <a:ea typeface="Century Gothic"/>
              <a:cs typeface="Century Gothic"/>
              <a:sym typeface="Century Gothic"/>
            </a:endParaRPr>
          </a:p>
          <a:p>
            <a:pPr marL="571500" lvl="1" indent="0" algn="l" rtl="0">
              <a:lnSpc>
                <a:spcPct val="100000"/>
              </a:lnSpc>
              <a:spcBef>
                <a:spcPts val="1000"/>
              </a:spcBef>
              <a:spcAft>
                <a:spcPts val="0"/>
              </a:spcAft>
              <a:buSzPts val="1800"/>
              <a:buNone/>
            </a:pPr>
            <a:r>
              <a:rPr lang="en-US" sz="1600">
                <a:latin typeface="Century Gothic"/>
                <a:ea typeface="Century Gothic"/>
                <a:cs typeface="Century Gothic"/>
                <a:sym typeface="Century Gothic"/>
              </a:rPr>
              <a:t>- insignificant number of posts related to them/their mental health </a:t>
            </a:r>
            <a:endParaRPr sz="1600">
              <a:latin typeface="Century Gothic"/>
              <a:ea typeface="Century Gothic"/>
              <a:cs typeface="Century Gothic"/>
              <a:sym typeface="Century Gothic"/>
            </a:endParaRPr>
          </a:p>
          <a:p>
            <a:pPr marL="571500" lvl="1" indent="0" algn="l" rtl="0">
              <a:lnSpc>
                <a:spcPct val="100000"/>
              </a:lnSpc>
              <a:spcBef>
                <a:spcPts val="1000"/>
              </a:spcBef>
              <a:spcAft>
                <a:spcPts val="0"/>
              </a:spcAft>
              <a:buSzPts val="1800"/>
              <a:buNone/>
            </a:pPr>
            <a:r>
              <a:rPr lang="en-US" sz="1600">
                <a:latin typeface="Century Gothic"/>
                <a:ea typeface="Century Gothic"/>
                <a:cs typeface="Century Gothic"/>
                <a:sym typeface="Century Gothic"/>
              </a:rPr>
              <a:t>- consists of generic posts only</a:t>
            </a:r>
            <a:endParaRPr sz="16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Arial"/>
              <a:buChar char="•"/>
            </a:pPr>
            <a:r>
              <a:rPr lang="en-US" sz="1800">
                <a:latin typeface="Century Gothic"/>
                <a:ea typeface="Century Gothic"/>
                <a:cs typeface="Century Gothic"/>
                <a:sym typeface="Century Gothic"/>
              </a:rPr>
              <a:t>We finally had </a:t>
            </a:r>
            <a:r>
              <a:rPr lang="en-US" sz="1800" b="1">
                <a:latin typeface="Century Gothic"/>
                <a:ea typeface="Century Gothic"/>
                <a:cs typeface="Century Gothic"/>
                <a:sym typeface="Century Gothic"/>
              </a:rPr>
              <a:t>100 </a:t>
            </a:r>
            <a:r>
              <a:rPr lang="en-US" sz="1800">
                <a:latin typeface="Century Gothic"/>
                <a:ea typeface="Century Gothic"/>
                <a:cs typeface="Century Gothic"/>
                <a:sym typeface="Century Gothic"/>
              </a:rPr>
              <a:t>handles, </a:t>
            </a:r>
            <a:r>
              <a:rPr lang="en-US" sz="1800" b="1">
                <a:latin typeface="Century Gothic"/>
                <a:ea typeface="Century Gothic"/>
                <a:cs typeface="Century Gothic"/>
                <a:sym typeface="Century Gothic"/>
              </a:rPr>
              <a:t>50 </a:t>
            </a:r>
            <a:r>
              <a:rPr lang="en-US" sz="1800">
                <a:latin typeface="Century Gothic"/>
                <a:ea typeface="Century Gothic"/>
                <a:cs typeface="Century Gothic"/>
                <a:sym typeface="Century Gothic"/>
              </a:rPr>
              <a:t>each in both depressed and non-depressed category which had significant number of posts.</a:t>
            </a:r>
            <a:endParaRPr sz="1800">
              <a:latin typeface="Century Gothic"/>
              <a:ea typeface="Century Gothic"/>
              <a:cs typeface="Century Gothic"/>
              <a:sym typeface="Century Gothic"/>
            </a:endParaRPr>
          </a:p>
        </p:txBody>
      </p:sp>
      <p:pic>
        <p:nvPicPr>
          <p:cNvPr id="233" name="Google Shape;233;p15"/>
          <p:cNvPicPr preferRelativeResize="0"/>
          <p:nvPr/>
        </p:nvPicPr>
        <p:blipFill rotWithShape="1">
          <a:blip r:embed="rId3">
            <a:alphaModFix/>
          </a:blip>
          <a:srcRect/>
          <a:stretch/>
        </p:blipFill>
        <p:spPr>
          <a:xfrm>
            <a:off x="8077200" y="2438982"/>
            <a:ext cx="3961015" cy="30169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834fd7e314_0_11"/>
          <p:cNvSpPr txBox="1">
            <a:spLocks noGrp="1"/>
          </p:cNvSpPr>
          <p:nvPr>
            <p:ph type="title"/>
          </p:nvPr>
        </p:nvSpPr>
        <p:spPr>
          <a:xfrm>
            <a:off x="2250480" y="57839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Final Data Collection</a:t>
            </a:r>
            <a:endParaRPr b="1"/>
          </a:p>
        </p:txBody>
      </p:sp>
      <p:sp>
        <p:nvSpPr>
          <p:cNvPr id="239" name="Google Shape;239;g834fd7e314_0_11"/>
          <p:cNvSpPr txBox="1">
            <a:spLocks noGrp="1"/>
          </p:cNvSpPr>
          <p:nvPr>
            <p:ph type="body" idx="1"/>
          </p:nvPr>
        </p:nvSpPr>
        <p:spPr>
          <a:xfrm>
            <a:off x="1991400" y="1724400"/>
            <a:ext cx="5132700" cy="3777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Lato"/>
              <a:buChar char="●"/>
            </a:pPr>
            <a:r>
              <a:rPr lang="en-US" sz="1800">
                <a:latin typeface="Century Gothic"/>
                <a:ea typeface="Century Gothic"/>
                <a:cs typeface="Century Gothic"/>
                <a:sym typeface="Century Gothic"/>
              </a:rPr>
              <a:t>We  scrapped </a:t>
            </a:r>
            <a:r>
              <a:rPr lang="en-US" sz="1800" b="1">
                <a:latin typeface="Century Gothic"/>
                <a:ea typeface="Century Gothic"/>
                <a:cs typeface="Century Gothic"/>
                <a:sym typeface="Century Gothic"/>
              </a:rPr>
              <a:t>50 </a:t>
            </a:r>
            <a:r>
              <a:rPr lang="en-US" sz="1800">
                <a:latin typeface="Century Gothic"/>
                <a:ea typeface="Century Gothic"/>
                <a:cs typeface="Century Gothic"/>
                <a:sym typeface="Century Gothic"/>
              </a:rPr>
              <a:t>Instagram handles of people suffering from PTSD and </a:t>
            </a:r>
            <a:r>
              <a:rPr lang="en-US" sz="1800" b="1">
                <a:latin typeface="Century Gothic"/>
                <a:ea typeface="Century Gothic"/>
                <a:cs typeface="Century Gothic"/>
                <a:sym typeface="Century Gothic"/>
              </a:rPr>
              <a:t>50 </a:t>
            </a:r>
            <a:r>
              <a:rPr lang="en-US" sz="1800">
                <a:latin typeface="Century Gothic"/>
                <a:ea typeface="Century Gothic"/>
                <a:cs typeface="Century Gothic"/>
                <a:sym typeface="Century Gothic"/>
              </a:rPr>
              <a:t>non-depressed people.</a:t>
            </a:r>
            <a:endParaRPr sz="1800"/>
          </a:p>
          <a:p>
            <a:pPr marL="457200" lvl="0" indent="-342900" algn="l" rtl="0">
              <a:lnSpc>
                <a:spcPct val="100000"/>
              </a:lnSpc>
              <a:spcBef>
                <a:spcPts val="1000"/>
              </a:spcBef>
              <a:spcAft>
                <a:spcPts val="0"/>
              </a:spcAft>
              <a:buSzPts val="1800"/>
              <a:buChar char="●"/>
            </a:pPr>
            <a:r>
              <a:rPr lang="en-US" sz="1800">
                <a:latin typeface="Century Gothic"/>
                <a:ea typeface="Century Gothic"/>
                <a:cs typeface="Century Gothic"/>
                <a:sym typeface="Century Gothic"/>
              </a:rPr>
              <a:t>Total of </a:t>
            </a:r>
            <a:r>
              <a:rPr lang="en-US" sz="1800" b="1">
                <a:latin typeface="Century Gothic"/>
                <a:ea typeface="Century Gothic"/>
                <a:cs typeface="Century Gothic"/>
                <a:sym typeface="Century Gothic"/>
              </a:rPr>
              <a:t>43,256</a:t>
            </a:r>
            <a:r>
              <a:rPr lang="en-US" sz="1800">
                <a:latin typeface="Century Gothic"/>
                <a:ea typeface="Century Gothic"/>
                <a:cs typeface="Century Gothic"/>
                <a:sym typeface="Century Gothic"/>
              </a:rPr>
              <a:t> posts </a:t>
            </a:r>
            <a:endParaRPr sz="1800">
              <a:latin typeface="Century Gothic"/>
              <a:ea typeface="Century Gothic"/>
              <a:cs typeface="Century Gothic"/>
              <a:sym typeface="Century Gothic"/>
            </a:endParaRPr>
          </a:p>
          <a:p>
            <a:pPr marL="457200" lvl="0" indent="0" algn="l" rtl="0">
              <a:lnSpc>
                <a:spcPct val="100000"/>
              </a:lnSpc>
              <a:spcBef>
                <a:spcPts val="1000"/>
              </a:spcBef>
              <a:spcAft>
                <a:spcPts val="0"/>
              </a:spcAft>
              <a:buNone/>
            </a:pPr>
            <a:r>
              <a:rPr lang="en-US" sz="1800">
                <a:latin typeface="Century Gothic"/>
                <a:ea typeface="Century Gothic"/>
                <a:cs typeface="Century Gothic"/>
                <a:sym typeface="Century Gothic"/>
              </a:rPr>
              <a:t>Posts of Depressed people : </a:t>
            </a:r>
            <a:r>
              <a:rPr lang="en-US" sz="1800" b="1">
                <a:latin typeface="Century Gothic"/>
                <a:ea typeface="Century Gothic"/>
                <a:cs typeface="Century Gothic"/>
                <a:sym typeface="Century Gothic"/>
              </a:rPr>
              <a:t>23,119 </a:t>
            </a:r>
            <a:endParaRPr sz="1800" b="1">
              <a:latin typeface="Century Gothic"/>
              <a:ea typeface="Century Gothic"/>
              <a:cs typeface="Century Gothic"/>
              <a:sym typeface="Century Gothic"/>
            </a:endParaRPr>
          </a:p>
          <a:p>
            <a:pPr marL="457200" lvl="0" indent="0" algn="l" rtl="0">
              <a:lnSpc>
                <a:spcPct val="100000"/>
              </a:lnSpc>
              <a:spcBef>
                <a:spcPts val="1000"/>
              </a:spcBef>
              <a:spcAft>
                <a:spcPts val="0"/>
              </a:spcAft>
              <a:buNone/>
            </a:pPr>
            <a:r>
              <a:rPr lang="en-US" sz="1800">
                <a:latin typeface="Century Gothic"/>
                <a:ea typeface="Century Gothic"/>
                <a:cs typeface="Century Gothic"/>
                <a:sym typeface="Century Gothic"/>
              </a:rPr>
              <a:t>Posts of Non-depressed people : </a:t>
            </a:r>
            <a:r>
              <a:rPr lang="en-US" sz="1800" b="1">
                <a:latin typeface="Century Gothic"/>
                <a:ea typeface="Century Gothic"/>
                <a:cs typeface="Century Gothic"/>
                <a:sym typeface="Century Gothic"/>
              </a:rPr>
              <a:t>20,137 </a:t>
            </a:r>
            <a:endParaRPr b="1"/>
          </a:p>
          <a:p>
            <a:pPr marL="457200" lvl="0" indent="-342900" algn="l" rtl="0">
              <a:lnSpc>
                <a:spcPct val="100000"/>
              </a:lnSpc>
              <a:spcBef>
                <a:spcPts val="1000"/>
              </a:spcBef>
              <a:spcAft>
                <a:spcPts val="0"/>
              </a:spcAft>
              <a:buSzPts val="1800"/>
              <a:buChar char="●"/>
            </a:pPr>
            <a:r>
              <a:rPr lang="en-US" sz="1800">
                <a:latin typeface="Century Gothic"/>
                <a:ea typeface="Century Gothic"/>
                <a:cs typeface="Century Gothic"/>
                <a:sym typeface="Century Gothic"/>
              </a:rPr>
              <a:t>Scraped data into  separate folders for each user containing  images and captions of all posts.</a:t>
            </a:r>
            <a:endParaRPr/>
          </a:p>
          <a:p>
            <a:pPr marL="457200" lvl="0" indent="-349250" algn="l" rtl="0">
              <a:lnSpc>
                <a:spcPct val="100000"/>
              </a:lnSpc>
              <a:spcBef>
                <a:spcPts val="1000"/>
              </a:spcBef>
              <a:spcAft>
                <a:spcPts val="0"/>
              </a:spcAft>
              <a:buSzPts val="1900"/>
              <a:buFont typeface="Lato"/>
              <a:buChar char="●"/>
            </a:pPr>
            <a:r>
              <a:rPr lang="en-US" sz="1800">
                <a:latin typeface="Century Gothic"/>
                <a:ea typeface="Century Gothic"/>
                <a:cs typeface="Century Gothic"/>
                <a:sym typeface="Century Gothic"/>
              </a:rPr>
              <a:t>We then </a:t>
            </a:r>
            <a:r>
              <a:rPr lang="en-US" sz="1800" b="1">
                <a:latin typeface="Century Gothic"/>
                <a:ea typeface="Century Gothic"/>
                <a:cs typeface="Century Gothic"/>
                <a:sym typeface="Century Gothic"/>
              </a:rPr>
              <a:t>manually checked</a:t>
            </a:r>
            <a:r>
              <a:rPr lang="en-US" sz="1800">
                <a:latin typeface="Century Gothic"/>
                <a:ea typeface="Century Gothic"/>
                <a:cs typeface="Century Gothic"/>
                <a:sym typeface="Century Gothic"/>
              </a:rPr>
              <a:t> and </a:t>
            </a:r>
            <a:r>
              <a:rPr lang="en-US" sz="1800" b="1">
                <a:latin typeface="Century Gothic"/>
                <a:ea typeface="Century Gothic"/>
                <a:cs typeface="Century Gothic"/>
                <a:sym typeface="Century Gothic"/>
              </a:rPr>
              <a:t>handpicked </a:t>
            </a:r>
            <a:r>
              <a:rPr lang="en-US" sz="1800">
                <a:latin typeface="Century Gothic"/>
                <a:ea typeface="Century Gothic"/>
                <a:cs typeface="Century Gothic"/>
                <a:sym typeface="Century Gothic"/>
              </a:rPr>
              <a:t>only PTSD related posts from a person’s scrapped data for feature extraction.</a:t>
            </a:r>
            <a:endParaRPr sz="1800">
              <a:latin typeface="Century Gothic"/>
              <a:ea typeface="Century Gothic"/>
              <a:cs typeface="Century Gothic"/>
              <a:sym typeface="Century Gothic"/>
            </a:endParaRPr>
          </a:p>
          <a:p>
            <a:pPr marL="457200" lvl="0" indent="-228600" algn="l" rtl="0">
              <a:lnSpc>
                <a:spcPct val="100000"/>
              </a:lnSpc>
              <a:spcBef>
                <a:spcPts val="1000"/>
              </a:spcBef>
              <a:spcAft>
                <a:spcPts val="0"/>
              </a:spcAft>
              <a:buSzPts val="1800"/>
              <a:buNone/>
            </a:pPr>
            <a:endParaRPr/>
          </a:p>
          <a:p>
            <a:pPr marL="114300" lvl="0" indent="0" algn="l" rtl="0">
              <a:lnSpc>
                <a:spcPct val="100000"/>
              </a:lnSpc>
              <a:spcBef>
                <a:spcPts val="1000"/>
              </a:spcBef>
              <a:spcAft>
                <a:spcPts val="0"/>
              </a:spcAft>
              <a:buSzPts val="1800"/>
              <a:buNone/>
            </a:pPr>
            <a:endParaRPr sz="1800">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000000"/>
              </a:buClr>
              <a:buSzPts val="1800"/>
              <a:buFont typeface="Arial"/>
              <a:buNone/>
            </a:pPr>
            <a:r>
              <a:rPr lang="en-US" b="1"/>
              <a:t>Data cleaning</a:t>
            </a:r>
            <a:endParaRPr b="1"/>
          </a:p>
          <a:p>
            <a:pPr marL="0" lvl="0" indent="0" algn="l" rtl="0">
              <a:lnSpc>
                <a:spcPct val="100000"/>
              </a:lnSpc>
              <a:spcBef>
                <a:spcPts val="0"/>
              </a:spcBef>
              <a:spcAft>
                <a:spcPts val="0"/>
              </a:spcAft>
              <a:buClr>
                <a:srgbClr val="262626"/>
              </a:buClr>
              <a:buSzPts val="3600"/>
              <a:buFont typeface="Century Gothic"/>
              <a:buNone/>
            </a:pPr>
            <a:endParaRPr sz="3200"/>
          </a:p>
        </p:txBody>
      </p:sp>
      <p:sp>
        <p:nvSpPr>
          <p:cNvPr id="247" name="Google Shape;247;p11"/>
          <p:cNvSpPr txBox="1">
            <a:spLocks noGrp="1"/>
          </p:cNvSpPr>
          <p:nvPr>
            <p:ph type="body" idx="1"/>
          </p:nvPr>
        </p:nvSpPr>
        <p:spPr>
          <a:xfrm>
            <a:off x="1299125" y="1561325"/>
            <a:ext cx="5190000" cy="48294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endParaRPr sz="2000" b="1">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2400" b="1">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We split the data into images and text files(captions).</a:t>
            </a:r>
            <a:endParaRPr>
              <a:latin typeface="Montserrat"/>
              <a:ea typeface="Montserrat"/>
              <a:cs typeface="Montserrat"/>
              <a:sym typeface="Montserrat"/>
            </a:endParaRPr>
          </a:p>
          <a:p>
            <a:pPr marL="457200" lvl="0" indent="0" algn="l" rtl="0">
              <a:lnSpc>
                <a:spcPct val="100000"/>
              </a:lnSpc>
              <a:spcBef>
                <a:spcPts val="0"/>
              </a:spcBef>
              <a:spcAft>
                <a:spcPts val="0"/>
              </a:spcAft>
              <a:buSzPts val="1800"/>
              <a:buNone/>
            </a:pPr>
            <a:endParaRPr>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Converted text to lower-case</a:t>
            </a:r>
            <a:endParaRPr>
              <a:latin typeface="Montserrat"/>
              <a:ea typeface="Montserrat"/>
              <a:cs typeface="Montserrat"/>
              <a:sym typeface="Montserrat"/>
            </a:endParaRPr>
          </a:p>
          <a:p>
            <a:pPr marL="457200" lvl="0" indent="0" algn="l" rtl="0">
              <a:lnSpc>
                <a:spcPct val="100000"/>
              </a:lnSpc>
              <a:spcBef>
                <a:spcPts val="0"/>
              </a:spcBef>
              <a:spcAft>
                <a:spcPts val="0"/>
              </a:spcAft>
              <a:buSzPts val="1800"/>
              <a:buNone/>
            </a:pPr>
            <a:endParaRPr>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We removed stop words (nltk), @user</a:t>
            </a:r>
            <a:endParaRPr>
              <a:latin typeface="Montserrat"/>
              <a:ea typeface="Montserrat"/>
              <a:cs typeface="Montserrat"/>
              <a:sym typeface="Montserrat"/>
            </a:endParaRPr>
          </a:p>
          <a:p>
            <a:pPr marL="457200" lvl="0" indent="0" algn="l" rtl="0">
              <a:lnSpc>
                <a:spcPct val="100000"/>
              </a:lnSpc>
              <a:spcBef>
                <a:spcPts val="0"/>
              </a:spcBef>
              <a:spcAft>
                <a:spcPts val="0"/>
              </a:spcAft>
              <a:buSzPts val="1800"/>
              <a:buNone/>
            </a:pPr>
            <a:endParaRPr>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Replaced Hashtag with  “”</a:t>
            </a:r>
            <a:endParaRPr>
              <a:latin typeface="Montserrat"/>
              <a:ea typeface="Montserrat"/>
              <a:cs typeface="Montserrat"/>
              <a:sym typeface="Montserrat"/>
            </a:endParaRPr>
          </a:p>
          <a:p>
            <a:pPr marL="457200" lvl="0" indent="0" algn="l" rtl="0">
              <a:lnSpc>
                <a:spcPct val="100000"/>
              </a:lnSpc>
              <a:spcBef>
                <a:spcPts val="0"/>
              </a:spcBef>
              <a:spcAft>
                <a:spcPts val="0"/>
              </a:spcAft>
              <a:buSzPts val="1800"/>
              <a:buNone/>
            </a:pPr>
            <a:endParaRPr>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Removed https:// links</a:t>
            </a:r>
            <a:endParaRPr>
              <a:latin typeface="Montserrat"/>
              <a:ea typeface="Montserrat"/>
              <a:cs typeface="Montserrat"/>
              <a:sym typeface="Montserrat"/>
            </a:endParaRPr>
          </a:p>
          <a:p>
            <a:pPr marL="0" lvl="0" indent="0" algn="l" rtl="0">
              <a:lnSpc>
                <a:spcPct val="100000"/>
              </a:lnSpc>
              <a:spcBef>
                <a:spcPts val="0"/>
              </a:spcBef>
              <a:spcAft>
                <a:spcPts val="0"/>
              </a:spcAft>
              <a:buNone/>
            </a:pPr>
            <a:endParaRPr>
              <a:latin typeface="Montserrat"/>
              <a:ea typeface="Montserrat"/>
              <a:cs typeface="Montserrat"/>
              <a:sym typeface="Montserrat"/>
            </a:endParaRPr>
          </a:p>
          <a:p>
            <a:pPr marL="0" lvl="0" indent="0" algn="l" rtl="0">
              <a:lnSpc>
                <a:spcPct val="100000"/>
              </a:lnSpc>
              <a:spcBef>
                <a:spcPts val="0"/>
              </a:spcBef>
              <a:spcAft>
                <a:spcPts val="0"/>
              </a:spcAft>
              <a:buNone/>
            </a:pPr>
            <a:endParaRPr>
              <a:latin typeface="Montserrat"/>
              <a:ea typeface="Montserrat"/>
              <a:cs typeface="Montserrat"/>
              <a:sym typeface="Montserrat"/>
            </a:endParaRPr>
          </a:p>
          <a:p>
            <a:pPr marL="0" lvl="0" indent="0" algn="l" rtl="0">
              <a:lnSpc>
                <a:spcPct val="100000"/>
              </a:lnSpc>
              <a:spcBef>
                <a:spcPts val="0"/>
              </a:spcBef>
              <a:spcAft>
                <a:spcPts val="0"/>
              </a:spcAft>
              <a:buNone/>
            </a:pPr>
            <a:endParaRPr>
              <a:latin typeface="Montserrat"/>
              <a:ea typeface="Montserrat"/>
              <a:cs typeface="Montserrat"/>
              <a:sym typeface="Montserrat"/>
            </a:endParaRPr>
          </a:p>
          <a:p>
            <a:pPr marL="914400" lvl="0" indent="0" algn="l" rtl="0">
              <a:lnSpc>
                <a:spcPct val="100000"/>
              </a:lnSpc>
              <a:spcBef>
                <a:spcPts val="0"/>
              </a:spcBef>
              <a:spcAft>
                <a:spcPts val="0"/>
              </a:spcAft>
              <a:buSzPts val="1800"/>
              <a:buNone/>
            </a:pPr>
            <a:endParaRPr/>
          </a:p>
          <a:p>
            <a:pPr marL="114300" lvl="0" indent="0" algn="l" rtl="0">
              <a:lnSpc>
                <a:spcPct val="100000"/>
              </a:lnSpc>
              <a:spcBef>
                <a:spcPts val="1000"/>
              </a:spcBef>
              <a:spcAft>
                <a:spcPts val="0"/>
              </a:spcAft>
              <a:buSzPts val="1800"/>
              <a:buNone/>
            </a:pPr>
            <a:endParaRPr/>
          </a:p>
        </p:txBody>
      </p:sp>
      <p:pic>
        <p:nvPicPr>
          <p:cNvPr id="248" name="Google Shape;248;p11"/>
          <p:cNvPicPr preferRelativeResize="0"/>
          <p:nvPr/>
        </p:nvPicPr>
        <p:blipFill rotWithShape="1">
          <a:blip r:embed="rId3">
            <a:alphaModFix/>
          </a:blip>
          <a:srcRect l="33207"/>
          <a:stretch/>
        </p:blipFill>
        <p:spPr>
          <a:xfrm>
            <a:off x="7928201" y="1438778"/>
            <a:ext cx="3341747" cy="4385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6"/>
          <p:cNvSpPr txBox="1">
            <a:spLocks noGrp="1"/>
          </p:cNvSpPr>
          <p:nvPr>
            <p:ph type="title"/>
          </p:nvPr>
        </p:nvSpPr>
        <p:spPr>
          <a:xfrm>
            <a:off x="2592925" y="624110"/>
            <a:ext cx="4200464"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Exploratory Analysis</a:t>
            </a:r>
            <a:endParaRPr/>
          </a:p>
        </p:txBody>
      </p:sp>
      <p:sp>
        <p:nvSpPr>
          <p:cNvPr id="254" name="Google Shape;254;p16"/>
          <p:cNvSpPr txBox="1">
            <a:spLocks noGrp="1"/>
          </p:cNvSpPr>
          <p:nvPr>
            <p:ph type="body" idx="1"/>
          </p:nvPr>
        </p:nvSpPr>
        <p:spPr>
          <a:xfrm>
            <a:off x="1162694" y="2007629"/>
            <a:ext cx="8915400" cy="3777600"/>
          </a:xfrm>
          <a:prstGeom prst="rect">
            <a:avLst/>
          </a:prstGeom>
          <a:noFill/>
          <a:ln>
            <a:noFill/>
          </a:ln>
        </p:spPr>
        <p:txBody>
          <a:bodyPr spcFirstLastPara="1" wrap="square" lIns="91425" tIns="45700" rIns="91425" bIns="45700" anchor="t" anchorCtr="0">
            <a:noAutofit/>
          </a:bodyPr>
          <a:lstStyle/>
          <a:p>
            <a:pPr marL="457200" lvl="0" indent="-349250" algn="l" rtl="0">
              <a:lnSpc>
                <a:spcPct val="100000"/>
              </a:lnSpc>
              <a:spcBef>
                <a:spcPts val="1000"/>
              </a:spcBef>
              <a:spcAft>
                <a:spcPts val="0"/>
              </a:spcAft>
              <a:buSzPts val="1900"/>
              <a:buFont typeface="Arial"/>
              <a:buChar char="●"/>
            </a:pPr>
            <a:r>
              <a:rPr lang="en-US" sz="1900" b="1">
                <a:latin typeface="Century Gothic"/>
                <a:ea typeface="Century Gothic"/>
                <a:cs typeface="Century Gothic"/>
                <a:sym typeface="Century Gothic"/>
              </a:rPr>
              <a:t>Minimum Age requirement </a:t>
            </a:r>
            <a:r>
              <a:rPr lang="en-US" sz="1900">
                <a:latin typeface="Century Gothic"/>
                <a:ea typeface="Century Gothic"/>
                <a:cs typeface="Century Gothic"/>
                <a:sym typeface="Century Gothic"/>
              </a:rPr>
              <a:t>for Instagram: </a:t>
            </a:r>
            <a:r>
              <a:rPr lang="en-US" sz="1900" b="1">
                <a:latin typeface="Century Gothic"/>
                <a:ea typeface="Century Gothic"/>
                <a:cs typeface="Century Gothic"/>
                <a:sym typeface="Century Gothic"/>
              </a:rPr>
              <a:t>13 years</a:t>
            </a:r>
            <a:endParaRPr sz="19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Arial"/>
              <a:buChar char="●"/>
            </a:pPr>
            <a:r>
              <a:rPr lang="en-US" sz="1900">
                <a:latin typeface="Century Gothic"/>
                <a:ea typeface="Century Gothic"/>
                <a:cs typeface="Century Gothic"/>
                <a:sym typeface="Century Gothic"/>
              </a:rPr>
              <a:t>We identified the below Age Categories by taking a social media study as reference:</a:t>
            </a:r>
            <a:endParaRPr sz="1900">
              <a:latin typeface="Century Gothic"/>
              <a:ea typeface="Century Gothic"/>
              <a:cs typeface="Century Gothic"/>
              <a:sym typeface="Century Gothic"/>
            </a:endParaRPr>
          </a:p>
          <a:p>
            <a:pPr marL="457200" lvl="0" indent="0" algn="l" rtl="0">
              <a:lnSpc>
                <a:spcPct val="100000"/>
              </a:lnSpc>
              <a:spcBef>
                <a:spcPts val="1000"/>
              </a:spcBef>
              <a:spcAft>
                <a:spcPts val="0"/>
              </a:spcAft>
              <a:buNone/>
            </a:pPr>
            <a:r>
              <a:rPr lang="en-US" sz="1900" b="1">
                <a:latin typeface="Century Gothic"/>
                <a:ea typeface="Century Gothic"/>
                <a:cs typeface="Century Gothic"/>
                <a:sym typeface="Century Gothic"/>
              </a:rPr>
              <a:t>13-29, 30-49, 50-64, 65+</a:t>
            </a:r>
            <a:endParaRPr sz="1900" b="1">
              <a:latin typeface="Century Gothic"/>
              <a:ea typeface="Century Gothic"/>
              <a:cs typeface="Century Gothic"/>
              <a:sym typeface="Century Gothic"/>
            </a:endParaRPr>
          </a:p>
          <a:p>
            <a:pPr marL="457200" lvl="0" indent="0" algn="l" rtl="0">
              <a:lnSpc>
                <a:spcPct val="100000"/>
              </a:lnSpc>
              <a:spcBef>
                <a:spcPts val="1000"/>
              </a:spcBef>
              <a:spcAft>
                <a:spcPts val="0"/>
              </a:spcAft>
              <a:buNone/>
            </a:pPr>
            <a:endParaRPr sz="1900" b="1">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Char char="●"/>
            </a:pPr>
            <a:r>
              <a:rPr lang="en-US" sz="1900"/>
              <a:t>Noticed that 65+ age group is less common on instagram.</a:t>
            </a:r>
            <a:endParaRPr sz="1900"/>
          </a:p>
          <a:p>
            <a:pPr marL="0" lvl="0" indent="0" algn="l" rtl="0">
              <a:lnSpc>
                <a:spcPct val="100000"/>
              </a:lnSpc>
              <a:spcBef>
                <a:spcPts val="1000"/>
              </a:spcBef>
              <a:spcAft>
                <a:spcPts val="0"/>
              </a:spcAft>
              <a:buNone/>
            </a:pPr>
            <a:endParaRPr sz="1900"/>
          </a:p>
          <a:p>
            <a:pPr marL="457200" lvl="0" indent="-349250" algn="l" rtl="0">
              <a:lnSpc>
                <a:spcPct val="100000"/>
              </a:lnSpc>
              <a:spcBef>
                <a:spcPts val="1000"/>
              </a:spcBef>
              <a:spcAft>
                <a:spcPts val="0"/>
              </a:spcAft>
              <a:buSzPts val="1900"/>
              <a:buChar char="●"/>
            </a:pPr>
            <a:r>
              <a:rPr lang="en-US" sz="1900"/>
              <a:t>Could not identify depressed subjects in 65+ age group.</a:t>
            </a:r>
            <a:br>
              <a:rPr lang="en-US" sz="1900"/>
            </a:br>
            <a:endParaRPr sz="1900"/>
          </a:p>
        </p:txBody>
      </p:sp>
      <p:pic>
        <p:nvPicPr>
          <p:cNvPr id="255" name="Google Shape;255;p16"/>
          <p:cNvPicPr preferRelativeResize="0"/>
          <p:nvPr/>
        </p:nvPicPr>
        <p:blipFill>
          <a:blip r:embed="rId3">
            <a:alphaModFix/>
          </a:blip>
          <a:stretch>
            <a:fillRect/>
          </a:stretch>
        </p:blipFill>
        <p:spPr>
          <a:xfrm>
            <a:off x="7831900" y="3031813"/>
            <a:ext cx="4200475" cy="23308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83c8a15634_0_55"/>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Exploratory Data Analysis</a:t>
            </a:r>
            <a:endParaRPr b="1"/>
          </a:p>
        </p:txBody>
      </p:sp>
      <p:sp>
        <p:nvSpPr>
          <p:cNvPr id="261" name="Google Shape;261;g83c8a15634_0_55"/>
          <p:cNvSpPr txBox="1">
            <a:spLocks noGrp="1"/>
          </p:cNvSpPr>
          <p:nvPr>
            <p:ph type="body" idx="1"/>
          </p:nvPr>
        </p:nvSpPr>
        <p:spPr>
          <a:xfrm>
            <a:off x="2184525" y="2133600"/>
            <a:ext cx="4243800" cy="377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800"/>
              <a:buNone/>
            </a:pPr>
            <a:r>
              <a:rPr lang="en-US">
                <a:latin typeface="Montserrat"/>
                <a:ea typeface="Montserrat"/>
                <a:cs typeface="Montserrat"/>
                <a:sym typeface="Montserrat"/>
              </a:rPr>
              <a:t>Using </a:t>
            </a:r>
            <a:r>
              <a:rPr lang="en-US" b="1">
                <a:latin typeface="Montserrat"/>
                <a:ea typeface="Montserrat"/>
                <a:cs typeface="Montserrat"/>
                <a:sym typeface="Montserrat"/>
              </a:rPr>
              <a:t>MATCHED PAIRS, </a:t>
            </a:r>
            <a:r>
              <a:rPr lang="en-US">
                <a:latin typeface="Montserrat"/>
                <a:ea typeface="Montserrat"/>
                <a:cs typeface="Montserrat"/>
                <a:sym typeface="Montserrat"/>
              </a:rPr>
              <a:t>the user profiles were picked for the analysis.</a:t>
            </a: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a:latin typeface="Montserrat"/>
                <a:ea typeface="Montserrat"/>
                <a:cs typeface="Montserrat"/>
                <a:sym typeface="Montserrat"/>
              </a:rPr>
              <a:t>The distribution of gender and age group was maintained same for Depressed and Non-depressed</a:t>
            </a: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b="1">
                <a:latin typeface="Montserrat"/>
                <a:ea typeface="Montserrat"/>
                <a:cs typeface="Montserrat"/>
                <a:sym typeface="Montserrat"/>
              </a:rPr>
              <a:t>Depressed:</a:t>
            </a:r>
            <a:endParaRPr b="1">
              <a:latin typeface="Montserrat"/>
              <a:ea typeface="Montserrat"/>
              <a:cs typeface="Montserrat"/>
              <a:sym typeface="Montserrat"/>
            </a:endParaRPr>
          </a:p>
          <a:p>
            <a:pPr marL="457200" lvl="0" indent="0" algn="l" rtl="0">
              <a:lnSpc>
                <a:spcPct val="100000"/>
              </a:lnSpc>
              <a:spcBef>
                <a:spcPts val="1000"/>
              </a:spcBef>
              <a:spcAft>
                <a:spcPts val="0"/>
              </a:spcAft>
              <a:buSzPts val="1800"/>
              <a:buNone/>
            </a:pPr>
            <a:r>
              <a:rPr lang="en-US">
                <a:latin typeface="Montserrat"/>
                <a:ea typeface="Montserrat"/>
                <a:cs typeface="Montserrat"/>
                <a:sym typeface="Montserrat"/>
              </a:rPr>
              <a:t>Female: 35, Male: 15</a:t>
            </a: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a:latin typeface="Montserrat"/>
                <a:ea typeface="Montserrat"/>
                <a:cs typeface="Montserrat"/>
                <a:sym typeface="Montserrat"/>
              </a:rPr>
              <a:t>	</a:t>
            </a: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b="1">
                <a:latin typeface="Montserrat"/>
                <a:ea typeface="Montserrat"/>
                <a:cs typeface="Montserrat"/>
                <a:sym typeface="Montserrat"/>
              </a:rPr>
              <a:t>Non-Depressed:</a:t>
            </a:r>
            <a:endParaRPr b="1">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a:latin typeface="Montserrat"/>
                <a:ea typeface="Montserrat"/>
                <a:cs typeface="Montserrat"/>
                <a:sym typeface="Montserrat"/>
              </a:rPr>
              <a:t>	Female: 30, Male: 20</a:t>
            </a:r>
            <a:endParaRPr>
              <a:latin typeface="Montserrat"/>
              <a:ea typeface="Montserrat"/>
              <a:cs typeface="Montserrat"/>
              <a:sym typeface="Montserrat"/>
            </a:endParaRPr>
          </a:p>
        </p:txBody>
      </p:sp>
      <p:pic>
        <p:nvPicPr>
          <p:cNvPr id="262" name="Google Shape;262;g83c8a15634_0_55"/>
          <p:cNvPicPr preferRelativeResize="0"/>
          <p:nvPr/>
        </p:nvPicPr>
        <p:blipFill rotWithShape="1">
          <a:blip r:embed="rId3">
            <a:alphaModFix/>
          </a:blip>
          <a:srcRect/>
          <a:stretch/>
        </p:blipFill>
        <p:spPr>
          <a:xfrm>
            <a:off x="6428317" y="2858813"/>
            <a:ext cx="5506404" cy="23271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
          <p:cNvSpPr txBox="1">
            <a:spLocks noGrp="1"/>
          </p:cNvSpPr>
          <p:nvPr>
            <p:ph type="title"/>
          </p:nvPr>
        </p:nvSpPr>
        <p:spPr>
          <a:xfrm>
            <a:off x="1933500" y="558185"/>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Sentiment Analysis</a:t>
            </a:r>
            <a:endParaRPr/>
          </a:p>
        </p:txBody>
      </p:sp>
      <p:sp>
        <p:nvSpPr>
          <p:cNvPr id="268" name="Google Shape;268;p2"/>
          <p:cNvSpPr txBox="1">
            <a:spLocks noGrp="1"/>
          </p:cNvSpPr>
          <p:nvPr>
            <p:ph type="body" idx="1"/>
          </p:nvPr>
        </p:nvSpPr>
        <p:spPr>
          <a:xfrm>
            <a:off x="699720" y="1535835"/>
            <a:ext cx="6943800" cy="46785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Sentiment score calculated using Python’s NLTK VADER </a:t>
            </a:r>
            <a:endParaRPr>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Positive ,negative ,neutral scores and compound scores for each post and aggregated for each user.</a:t>
            </a:r>
            <a:endParaRPr>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 If  compound value &gt;0.05 ⇒ positive or</a:t>
            </a:r>
            <a:endParaRPr>
              <a:latin typeface="Montserrat"/>
              <a:ea typeface="Montserrat"/>
              <a:cs typeface="Montserrat"/>
              <a:sym typeface="Montserrat"/>
            </a:endParaRPr>
          </a:p>
          <a:p>
            <a:pPr marL="457200" lvl="0" indent="0" algn="l" rtl="0">
              <a:lnSpc>
                <a:spcPct val="100000"/>
              </a:lnSpc>
              <a:spcBef>
                <a:spcPts val="1000"/>
              </a:spcBef>
              <a:spcAft>
                <a:spcPts val="0"/>
              </a:spcAft>
              <a:buSzPts val="1800"/>
              <a:buNone/>
            </a:pPr>
            <a:r>
              <a:rPr lang="en-US">
                <a:latin typeface="Montserrat"/>
                <a:ea typeface="Montserrat"/>
                <a:cs typeface="Montserrat"/>
                <a:sym typeface="Montserrat"/>
              </a:rPr>
              <a:t>compound value &lt;-0.05==&gt;negative else neutral</a:t>
            </a:r>
            <a:endParaRPr>
              <a:latin typeface="Montserrat"/>
              <a:ea typeface="Montserrat"/>
              <a:cs typeface="Montserrat"/>
              <a:sym typeface="Montserrat"/>
            </a:endParaRPr>
          </a:p>
          <a:p>
            <a:pPr marL="457200" lvl="0" indent="0" algn="l" rtl="0">
              <a:lnSpc>
                <a:spcPct val="100000"/>
              </a:lnSpc>
              <a:spcBef>
                <a:spcPts val="1000"/>
              </a:spcBef>
              <a:spcAft>
                <a:spcPts val="0"/>
              </a:spcAft>
              <a:buSzPts val="1800"/>
              <a:buNone/>
            </a:pPr>
            <a:r>
              <a:rPr lang="en-US">
                <a:latin typeface="Montserrat"/>
                <a:ea typeface="Montserrat"/>
                <a:cs typeface="Montserrat"/>
                <a:sym typeface="Montserrat"/>
              </a:rPr>
              <a:t>The below fields were derived for each user</a:t>
            </a:r>
            <a:endParaRPr>
              <a:latin typeface="Montserrat"/>
              <a:ea typeface="Montserrat"/>
              <a:cs typeface="Montserrat"/>
              <a:sym typeface="Montserrat"/>
            </a:endParaRPr>
          </a:p>
          <a:p>
            <a:pPr marL="9144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Count of positive/negative/neutral posts </a:t>
            </a:r>
            <a:endParaRPr>
              <a:latin typeface="Montserrat"/>
              <a:ea typeface="Montserrat"/>
              <a:cs typeface="Montserrat"/>
              <a:sym typeface="Montserrat"/>
            </a:endParaRPr>
          </a:p>
          <a:p>
            <a:pPr marL="9144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Average positive/negative/ neutral/compound Sentiment </a:t>
            </a: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a:latin typeface="Montserrat"/>
                <a:ea typeface="Montserrat"/>
                <a:cs typeface="Montserrat"/>
                <a:sym typeface="Montserrat"/>
              </a:rPr>
              <a:t>All these measures are significant : t-test resulted with p-value lower than 0.05</a:t>
            </a: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p>
        </p:txBody>
      </p:sp>
      <p:pic>
        <p:nvPicPr>
          <p:cNvPr id="269" name="Google Shape;269;p2"/>
          <p:cNvPicPr preferRelativeResize="0"/>
          <p:nvPr/>
        </p:nvPicPr>
        <p:blipFill rotWithShape="1">
          <a:blip r:embed="rId3">
            <a:alphaModFix/>
          </a:blip>
          <a:srcRect r="1360" b="16351"/>
          <a:stretch/>
        </p:blipFill>
        <p:spPr>
          <a:xfrm>
            <a:off x="8147500" y="1839175"/>
            <a:ext cx="3551006" cy="225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834fd7e314_0_571"/>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3200" b="1"/>
              <a:t>Project Objectives</a:t>
            </a:r>
            <a:endParaRPr b="1"/>
          </a:p>
        </p:txBody>
      </p:sp>
      <p:sp>
        <p:nvSpPr>
          <p:cNvPr id="149" name="Google Shape;149;g834fd7e314_0_571"/>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800"/>
              <a:buNone/>
            </a:pPr>
            <a:r>
              <a:rPr lang="en-US" sz="1800" b="1">
                <a:latin typeface="Montserrat"/>
                <a:ea typeface="Montserrat"/>
                <a:cs typeface="Montserrat"/>
                <a:sym typeface="Montserrat"/>
              </a:rPr>
              <a:t>Objective 1</a:t>
            </a:r>
            <a:r>
              <a:rPr lang="en-US" sz="1800">
                <a:latin typeface="Montserrat"/>
                <a:ea typeface="Montserrat"/>
                <a:cs typeface="Montserrat"/>
                <a:sym typeface="Montserrat"/>
              </a:rPr>
              <a:t> :  </a:t>
            </a:r>
            <a:endParaRPr sz="1800">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sz="1800">
                <a:latin typeface="Montserrat"/>
                <a:ea typeface="Montserrat"/>
                <a:cs typeface="Montserrat"/>
                <a:sym typeface="Montserrat"/>
              </a:rPr>
              <a:t>To identify markers of PTSD from Instagram posts (caption + image).</a:t>
            </a:r>
            <a:endParaRPr sz="1800">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sz="1800" b="1">
                <a:latin typeface="Montserrat"/>
                <a:ea typeface="Montserrat"/>
                <a:cs typeface="Montserrat"/>
                <a:sym typeface="Montserrat"/>
              </a:rPr>
              <a:t>Objective 2</a:t>
            </a:r>
            <a:r>
              <a:rPr lang="en-US" sz="1800">
                <a:latin typeface="Montserrat"/>
                <a:ea typeface="Montserrat"/>
                <a:cs typeface="Montserrat"/>
                <a:sym typeface="Montserrat"/>
              </a:rPr>
              <a:t> : </a:t>
            </a:r>
            <a:endParaRPr sz="1800">
              <a:latin typeface="Montserrat"/>
              <a:ea typeface="Montserrat"/>
              <a:cs typeface="Montserrat"/>
              <a:sym typeface="Montserrat"/>
            </a:endParaRPr>
          </a:p>
          <a:p>
            <a:pPr marL="0" lvl="0" indent="0" algn="l" rtl="0">
              <a:lnSpc>
                <a:spcPct val="100000"/>
              </a:lnSpc>
              <a:spcBef>
                <a:spcPts val="1000"/>
              </a:spcBef>
              <a:spcAft>
                <a:spcPts val="0"/>
              </a:spcAft>
              <a:buSzPts val="1800"/>
              <a:buNone/>
            </a:pPr>
            <a:r>
              <a:rPr lang="en-US" sz="1800">
                <a:latin typeface="Montserrat"/>
                <a:ea typeface="Montserrat"/>
                <a:cs typeface="Montserrat"/>
                <a:sym typeface="Montserrat"/>
              </a:rPr>
              <a:t> To identify potential individuals suffering from PTSD based on their Instagram   posts (caption + image).</a:t>
            </a:r>
            <a:endParaRPr sz="1800">
              <a:latin typeface="Montserrat"/>
              <a:ea typeface="Montserrat"/>
              <a:cs typeface="Montserrat"/>
              <a:sym typeface="Montserrat"/>
            </a:endParaRPr>
          </a:p>
        </p:txBody>
      </p:sp>
      <p:pic>
        <p:nvPicPr>
          <p:cNvPr id="150" name="Google Shape;150;g834fd7e314_0_571"/>
          <p:cNvPicPr preferRelativeResize="0"/>
          <p:nvPr/>
        </p:nvPicPr>
        <p:blipFill rotWithShape="1">
          <a:blip r:embed="rId3">
            <a:alphaModFix/>
          </a:blip>
          <a:srcRect/>
          <a:stretch/>
        </p:blipFill>
        <p:spPr>
          <a:xfrm>
            <a:off x="8885225" y="745022"/>
            <a:ext cx="2619375" cy="1281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
          <p:cNvSpPr txBox="1">
            <a:spLocks noGrp="1"/>
          </p:cNvSpPr>
          <p:nvPr>
            <p:ph type="title"/>
          </p:nvPr>
        </p:nvSpPr>
        <p:spPr>
          <a:xfrm>
            <a:off x="2210450" y="34716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Sentiment Analysis-Findings</a:t>
            </a:r>
            <a:endParaRPr/>
          </a:p>
        </p:txBody>
      </p:sp>
      <p:sp>
        <p:nvSpPr>
          <p:cNvPr id="275" name="Google Shape;275;p3"/>
          <p:cNvSpPr txBox="1">
            <a:spLocks noGrp="1"/>
          </p:cNvSpPr>
          <p:nvPr>
            <p:ph type="body" idx="1"/>
          </p:nvPr>
        </p:nvSpPr>
        <p:spPr>
          <a:xfrm>
            <a:off x="712500" y="1157675"/>
            <a:ext cx="5921700" cy="532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800"/>
              <a:buNone/>
            </a:pPr>
            <a:endParaRPr>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The compound sentiment score for depressed people decreases with age for females and increases with age for males which indicates that women are likely to get more negative with age.</a:t>
            </a:r>
            <a:endParaRPr>
              <a:latin typeface="Montserrat"/>
              <a:ea typeface="Montserrat"/>
              <a:cs typeface="Montserrat"/>
              <a:sym typeface="Montserrat"/>
            </a:endParaRPr>
          </a:p>
          <a:p>
            <a:pPr marL="457200" lvl="0" indent="0" algn="l" rtl="0">
              <a:lnSpc>
                <a:spcPct val="100000"/>
              </a:lnSpc>
              <a:spcBef>
                <a:spcPts val="1000"/>
              </a:spcBef>
              <a:spcAft>
                <a:spcPts val="0"/>
              </a:spcAft>
              <a:buSzPts val="1800"/>
              <a:buNone/>
            </a:pPr>
            <a:endParaRPr>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In normal people , The trend shows that both men and women get more positive with age indicating young adults are most negative in their posts.</a:t>
            </a:r>
            <a:endParaRPr/>
          </a:p>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To see the age and gender wise count split up please refer slide 18.</a:t>
            </a:r>
            <a:endParaRPr>
              <a:latin typeface="Montserrat"/>
              <a:ea typeface="Montserrat"/>
              <a:cs typeface="Montserrat"/>
              <a:sym typeface="Montserrat"/>
            </a:endParaRPr>
          </a:p>
          <a:p>
            <a:pPr marL="0" lvl="0" indent="457200" algn="l" rtl="0">
              <a:spcBef>
                <a:spcPts val="1000"/>
              </a:spcBef>
              <a:spcAft>
                <a:spcPts val="0"/>
              </a:spcAft>
              <a:buNone/>
            </a:pPr>
            <a:endParaRPr>
              <a:latin typeface="Montserrat"/>
              <a:ea typeface="Montserrat"/>
              <a:cs typeface="Montserrat"/>
              <a:sym typeface="Montserrat"/>
            </a:endParaRPr>
          </a:p>
          <a:p>
            <a:pPr marL="457200" lvl="0" indent="0" algn="l" rtl="0">
              <a:spcBef>
                <a:spcPts val="1000"/>
              </a:spcBef>
              <a:spcAft>
                <a:spcPts val="0"/>
              </a:spcAft>
              <a:buNone/>
            </a:pPr>
            <a:r>
              <a:rPr lang="en-US">
                <a:latin typeface="Montserrat"/>
                <a:ea typeface="Montserrat"/>
                <a:cs typeface="Montserrat"/>
                <a:sym typeface="Montserrat"/>
              </a:rPr>
              <a:t>Package:</a:t>
            </a:r>
            <a:r>
              <a:rPr lang="en-US" b="1">
                <a:latin typeface="Montserrat"/>
                <a:ea typeface="Montserrat"/>
                <a:cs typeface="Montserrat"/>
                <a:sym typeface="Montserrat"/>
              </a:rPr>
              <a:t>NLTK(lexicons)</a:t>
            </a:r>
            <a:r>
              <a:rPr lang="en-US">
                <a:latin typeface="Montserrat"/>
                <a:ea typeface="Montserrat"/>
                <a:cs typeface="Montserrat"/>
                <a:sym typeface="Montserrat"/>
              </a:rPr>
              <a:t>, </a:t>
            </a:r>
            <a:r>
              <a:rPr lang="en-US" b="1">
                <a:latin typeface="Montserrat"/>
                <a:ea typeface="Montserrat"/>
                <a:cs typeface="Montserrat"/>
                <a:sym typeface="Montserrat"/>
              </a:rPr>
              <a:t>SentimentIntensityAnalyzer </a:t>
            </a:r>
            <a:r>
              <a:rPr lang="en-US">
                <a:latin typeface="Montserrat"/>
                <a:ea typeface="Montserrat"/>
                <a:cs typeface="Montserrat"/>
                <a:sym typeface="Montserrat"/>
              </a:rPr>
              <a:t>from </a:t>
            </a:r>
            <a:r>
              <a:rPr lang="en-US" b="1">
                <a:latin typeface="Montserrat"/>
                <a:ea typeface="Montserrat"/>
                <a:cs typeface="Montserrat"/>
                <a:sym typeface="Montserrat"/>
              </a:rPr>
              <a:t>NLTK.Vader</a:t>
            </a:r>
            <a:endParaRPr b="1">
              <a:latin typeface="Montserrat"/>
              <a:ea typeface="Montserrat"/>
              <a:cs typeface="Montserrat"/>
              <a:sym typeface="Montserrat"/>
            </a:endParaRPr>
          </a:p>
          <a:p>
            <a:pPr marL="457200" lvl="0" indent="0" algn="l" rtl="0">
              <a:spcBef>
                <a:spcPts val="1000"/>
              </a:spcBef>
              <a:spcAft>
                <a:spcPts val="0"/>
              </a:spcAft>
              <a:buNone/>
            </a:pPr>
            <a:r>
              <a:rPr lang="en-US">
                <a:latin typeface="Montserrat"/>
                <a:ea typeface="Montserrat"/>
                <a:cs typeface="Montserrat"/>
                <a:sym typeface="Montserrat"/>
              </a:rPr>
              <a:t>Software: </a:t>
            </a:r>
            <a:r>
              <a:rPr lang="en-US" b="1">
                <a:latin typeface="Montserrat"/>
                <a:ea typeface="Montserrat"/>
                <a:cs typeface="Montserrat"/>
                <a:sym typeface="Montserrat"/>
              </a:rPr>
              <a:t>Python</a:t>
            </a:r>
            <a:r>
              <a:rPr lang="en-US">
                <a:latin typeface="Montserrat"/>
                <a:ea typeface="Montserrat"/>
                <a:cs typeface="Montserrat"/>
                <a:sym typeface="Montserrat"/>
              </a:rPr>
              <a:t>, Code File: </a:t>
            </a:r>
            <a:r>
              <a:rPr lang="en-US" b="1">
                <a:latin typeface="Montserrat"/>
                <a:ea typeface="Montserrat"/>
                <a:cs typeface="Montserrat"/>
                <a:sym typeface="Montserrat"/>
              </a:rPr>
              <a:t>TextAnalysis.ipynb</a:t>
            </a:r>
            <a:endParaRPr>
              <a:latin typeface="Montserrat"/>
              <a:ea typeface="Montserrat"/>
              <a:cs typeface="Montserrat"/>
              <a:sym typeface="Montserrat"/>
            </a:endParaRPr>
          </a:p>
          <a:p>
            <a:pPr marL="457200" lvl="0" indent="-228600" algn="l" rtl="0">
              <a:lnSpc>
                <a:spcPct val="100000"/>
              </a:lnSpc>
              <a:spcBef>
                <a:spcPts val="1000"/>
              </a:spcBef>
              <a:spcAft>
                <a:spcPts val="0"/>
              </a:spcAft>
              <a:buSzPts val="1800"/>
              <a:buFont typeface="Montserrat"/>
              <a:buNone/>
            </a:pPr>
            <a:endParaRPr>
              <a:latin typeface="Montserrat"/>
              <a:ea typeface="Montserrat"/>
              <a:cs typeface="Montserrat"/>
              <a:sym typeface="Montserrat"/>
            </a:endParaRPr>
          </a:p>
          <a:p>
            <a:pPr marL="457200" lvl="0" indent="-228600" algn="l" rtl="0">
              <a:lnSpc>
                <a:spcPct val="100000"/>
              </a:lnSpc>
              <a:spcBef>
                <a:spcPts val="1000"/>
              </a:spcBef>
              <a:spcAft>
                <a:spcPts val="0"/>
              </a:spcAft>
              <a:buSzPts val="1800"/>
              <a:buFont typeface="Montserrat"/>
              <a:buNone/>
            </a:pP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latin typeface="Montserrat"/>
              <a:ea typeface="Montserrat"/>
              <a:cs typeface="Montserrat"/>
              <a:sym typeface="Montserrat"/>
            </a:endParaRPr>
          </a:p>
        </p:txBody>
      </p:sp>
      <p:pic>
        <p:nvPicPr>
          <p:cNvPr id="276" name="Google Shape;276;p3"/>
          <p:cNvPicPr preferRelativeResize="0"/>
          <p:nvPr/>
        </p:nvPicPr>
        <p:blipFill rotWithShape="1">
          <a:blip r:embed="rId3">
            <a:alphaModFix/>
          </a:blip>
          <a:srcRect/>
          <a:stretch/>
        </p:blipFill>
        <p:spPr>
          <a:xfrm>
            <a:off x="6993268" y="1460520"/>
            <a:ext cx="4486232" cy="2593320"/>
          </a:xfrm>
          <a:prstGeom prst="rect">
            <a:avLst/>
          </a:prstGeom>
          <a:noFill/>
          <a:ln>
            <a:noFill/>
          </a:ln>
        </p:spPr>
      </p:pic>
      <p:pic>
        <p:nvPicPr>
          <p:cNvPr id="277" name="Google Shape;277;p3"/>
          <p:cNvPicPr preferRelativeResize="0"/>
          <p:nvPr/>
        </p:nvPicPr>
        <p:blipFill rotWithShape="1">
          <a:blip r:embed="rId4">
            <a:alphaModFix/>
          </a:blip>
          <a:srcRect/>
          <a:stretch/>
        </p:blipFill>
        <p:spPr>
          <a:xfrm>
            <a:off x="6993268" y="4221481"/>
            <a:ext cx="4486232" cy="24536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83c8a15634_0_23"/>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Exploratory Analysis - Text</a:t>
            </a:r>
            <a:endParaRPr b="1"/>
          </a:p>
        </p:txBody>
      </p:sp>
      <p:sp>
        <p:nvSpPr>
          <p:cNvPr id="283" name="Google Shape;283;g83c8a15634_0_23"/>
          <p:cNvSpPr txBox="1">
            <a:spLocks noGrp="1"/>
          </p:cNvSpPr>
          <p:nvPr>
            <p:ph type="body" idx="1"/>
          </p:nvPr>
        </p:nvSpPr>
        <p:spPr>
          <a:xfrm>
            <a:off x="1894505" y="1540200"/>
            <a:ext cx="5108700" cy="3777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Montserrat"/>
              <a:buChar char="●"/>
            </a:pPr>
            <a:r>
              <a:rPr lang="en-US" sz="1800">
                <a:latin typeface="Montserrat"/>
                <a:ea typeface="Montserrat"/>
                <a:cs typeface="Montserrat"/>
                <a:sym typeface="Montserrat"/>
              </a:rPr>
              <a:t>t-test was performed for all the numeric text features with the target variable.</a:t>
            </a:r>
            <a:endParaRPr sz="1800">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US" sz="1800">
                <a:latin typeface="Montserrat"/>
                <a:ea typeface="Montserrat"/>
                <a:cs typeface="Montserrat"/>
                <a:sym typeface="Montserrat"/>
              </a:rPr>
              <a:t>Chi-square test for two factor variables Female and AgeCategory resulted in AgeCategory as a significant variable.</a:t>
            </a:r>
            <a:endParaRPr sz="1800">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US" sz="1800">
                <a:latin typeface="Montserrat"/>
                <a:ea typeface="Montserrat"/>
                <a:cs typeface="Montserrat"/>
                <a:sym typeface="Montserrat"/>
              </a:rPr>
              <a:t>T-test and chi-square tests were performed in R using t.test and chisq.test functions</a:t>
            </a:r>
            <a:endParaRPr sz="1800">
              <a:latin typeface="Montserrat"/>
              <a:ea typeface="Montserrat"/>
              <a:cs typeface="Montserrat"/>
              <a:sym typeface="Montserrat"/>
            </a:endParaRPr>
          </a:p>
          <a:p>
            <a:pPr marL="457200" lvl="0" indent="0" algn="l" rtl="0">
              <a:lnSpc>
                <a:spcPct val="100000"/>
              </a:lnSpc>
              <a:spcBef>
                <a:spcPts val="0"/>
              </a:spcBef>
              <a:spcAft>
                <a:spcPts val="0"/>
              </a:spcAft>
              <a:buNone/>
            </a:pPr>
            <a:endParaRPr sz="1800">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p:txBody>
      </p:sp>
      <p:pic>
        <p:nvPicPr>
          <p:cNvPr id="284" name="Google Shape;284;g83c8a15634_0_23"/>
          <p:cNvPicPr preferRelativeResize="0"/>
          <p:nvPr/>
        </p:nvPicPr>
        <p:blipFill>
          <a:blip r:embed="rId3">
            <a:alphaModFix/>
          </a:blip>
          <a:stretch>
            <a:fillRect/>
          </a:stretch>
        </p:blipFill>
        <p:spPr>
          <a:xfrm>
            <a:off x="7772775" y="1631880"/>
            <a:ext cx="3409950" cy="4248475"/>
          </a:xfrm>
          <a:prstGeom prst="rect">
            <a:avLst/>
          </a:prstGeom>
          <a:noFill/>
          <a:ln>
            <a:noFill/>
          </a:ln>
        </p:spPr>
      </p:pic>
      <p:pic>
        <p:nvPicPr>
          <p:cNvPr id="285" name="Google Shape;285;g83c8a15634_0_23"/>
          <p:cNvPicPr preferRelativeResize="0"/>
          <p:nvPr/>
        </p:nvPicPr>
        <p:blipFill>
          <a:blip r:embed="rId4">
            <a:alphaModFix/>
          </a:blip>
          <a:stretch>
            <a:fillRect/>
          </a:stretch>
        </p:blipFill>
        <p:spPr>
          <a:xfrm>
            <a:off x="2465700" y="4599350"/>
            <a:ext cx="4410275" cy="1281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84ecd9ab41_0_7"/>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Exploratory Analysis - Text</a:t>
            </a:r>
            <a:endParaRPr b="1"/>
          </a:p>
        </p:txBody>
      </p:sp>
      <p:sp>
        <p:nvSpPr>
          <p:cNvPr id="291" name="Google Shape;291;g84ecd9ab41_0_7"/>
          <p:cNvSpPr txBox="1">
            <a:spLocks noGrp="1"/>
          </p:cNvSpPr>
          <p:nvPr>
            <p:ph type="body" idx="1"/>
          </p:nvPr>
        </p:nvSpPr>
        <p:spPr>
          <a:xfrm>
            <a:off x="1108300" y="1661175"/>
            <a:ext cx="5108700" cy="46797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Font typeface="Montserrat"/>
              <a:buChar char="●"/>
            </a:pPr>
            <a:r>
              <a:rPr lang="en-US" sz="1800">
                <a:latin typeface="Montserrat"/>
                <a:ea typeface="Montserrat"/>
                <a:cs typeface="Montserrat"/>
                <a:sym typeface="Montserrat"/>
              </a:rPr>
              <a:t>Correlation matrix was created in R using  </a:t>
            </a:r>
            <a:r>
              <a:rPr lang="en-US" sz="1800" b="1">
                <a:latin typeface="Montserrat"/>
                <a:ea typeface="Montserrat"/>
                <a:cs typeface="Montserrat"/>
                <a:sym typeface="Montserrat"/>
              </a:rPr>
              <a:t>corrplot </a:t>
            </a:r>
            <a:r>
              <a:rPr lang="en-US" sz="1800">
                <a:latin typeface="Montserrat"/>
                <a:ea typeface="Montserrat"/>
                <a:cs typeface="Montserrat"/>
                <a:sym typeface="Montserrat"/>
              </a:rPr>
              <a:t>package</a:t>
            </a:r>
            <a:endParaRPr sz="1800">
              <a:latin typeface="Montserrat"/>
              <a:ea typeface="Montserrat"/>
              <a:cs typeface="Montserrat"/>
              <a:sym typeface="Montserrat"/>
            </a:endParaRPr>
          </a:p>
          <a:p>
            <a:pPr marL="914400" lvl="0" indent="0" algn="l" rtl="0">
              <a:lnSpc>
                <a:spcPct val="100000"/>
              </a:lnSpc>
              <a:spcBef>
                <a:spcPts val="0"/>
              </a:spcBef>
              <a:spcAft>
                <a:spcPts val="0"/>
              </a:spcAft>
              <a:buNone/>
            </a:pPr>
            <a:endParaRPr sz="1800">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sz="1800">
                <a:latin typeface="Montserrat"/>
                <a:ea typeface="Montserrat"/>
                <a:cs typeface="Montserrat"/>
                <a:sym typeface="Montserrat"/>
              </a:rPr>
              <a:t>Correlation matrix is present in Appendix sheet A2.</a:t>
            </a:r>
            <a:endParaRPr sz="1800">
              <a:latin typeface="Montserrat"/>
              <a:ea typeface="Montserrat"/>
              <a:cs typeface="Montserrat"/>
              <a:sym typeface="Montserrat"/>
            </a:endParaRPr>
          </a:p>
          <a:p>
            <a:pPr marL="0" lvl="0" indent="0" algn="l" rtl="0">
              <a:lnSpc>
                <a:spcPct val="100000"/>
              </a:lnSpc>
              <a:spcBef>
                <a:spcPts val="0"/>
              </a:spcBef>
              <a:spcAft>
                <a:spcPts val="0"/>
              </a:spcAft>
              <a:buNone/>
            </a:pPr>
            <a:endParaRPr sz="1800">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sz="1800">
                <a:latin typeface="Montserrat"/>
                <a:ea typeface="Montserrat"/>
                <a:cs typeface="Montserrat"/>
                <a:sym typeface="Montserrat"/>
              </a:rPr>
              <a:t>The mean,SD,Min,Max for each numerical field is found and is present in the Appendix sheet A1.</a:t>
            </a:r>
            <a:endParaRPr sz="1800">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p:txBody>
      </p:sp>
      <p:pic>
        <p:nvPicPr>
          <p:cNvPr id="292" name="Google Shape;292;g84ecd9ab41_0_7"/>
          <p:cNvPicPr preferRelativeResize="0"/>
          <p:nvPr/>
        </p:nvPicPr>
        <p:blipFill>
          <a:blip r:embed="rId3">
            <a:alphaModFix/>
          </a:blip>
          <a:stretch>
            <a:fillRect/>
          </a:stretch>
        </p:blipFill>
        <p:spPr>
          <a:xfrm>
            <a:off x="6513625" y="1540200"/>
            <a:ext cx="4991100" cy="4800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7"/>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Text Analysis</a:t>
            </a:r>
            <a:br>
              <a:rPr lang="en-US"/>
            </a:br>
            <a:br>
              <a:rPr lang="en-US"/>
            </a:br>
            <a:endParaRPr/>
          </a:p>
        </p:txBody>
      </p:sp>
      <p:sp>
        <p:nvSpPr>
          <p:cNvPr id="298" name="Google Shape;298;p17"/>
          <p:cNvSpPr txBox="1">
            <a:spLocks noGrp="1"/>
          </p:cNvSpPr>
          <p:nvPr>
            <p:ph type="body" idx="1"/>
          </p:nvPr>
        </p:nvSpPr>
        <p:spPr>
          <a:xfrm>
            <a:off x="1638300" y="1984125"/>
            <a:ext cx="7547400" cy="377760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1000"/>
              </a:spcBef>
              <a:spcAft>
                <a:spcPts val="0"/>
              </a:spcAft>
              <a:buSzPts val="1800"/>
              <a:buNone/>
            </a:pPr>
            <a:r>
              <a:rPr lang="en-US" sz="2000"/>
              <a:t>Dark humor was highly prevalent in the posts of the depressed individuals.</a:t>
            </a:r>
            <a:endParaRPr sz="2000"/>
          </a:p>
          <a:p>
            <a:pPr marL="114300" lvl="0" indent="0" algn="l" rtl="0">
              <a:lnSpc>
                <a:spcPct val="100000"/>
              </a:lnSpc>
              <a:spcBef>
                <a:spcPts val="1000"/>
              </a:spcBef>
              <a:spcAft>
                <a:spcPts val="0"/>
              </a:spcAft>
              <a:buSzPts val="1800"/>
              <a:buNone/>
            </a:pPr>
            <a:r>
              <a:rPr lang="en-US" sz="2000"/>
              <a:t>Depressed subjects also post empathetic posts to express their thoughts.</a:t>
            </a:r>
            <a:endParaRPr sz="2000"/>
          </a:p>
          <a:p>
            <a:pPr marL="114300" lvl="0" indent="0" algn="l" rtl="0">
              <a:lnSpc>
                <a:spcPct val="100000"/>
              </a:lnSpc>
              <a:spcBef>
                <a:spcPts val="1000"/>
              </a:spcBef>
              <a:spcAft>
                <a:spcPts val="0"/>
              </a:spcAft>
              <a:buSzPts val="1800"/>
              <a:buNone/>
            </a:pPr>
            <a:r>
              <a:rPr lang="en-US" sz="2000"/>
              <a:t>Commonly used emojis by depressed users:</a:t>
            </a:r>
            <a:endParaRPr sz="2000"/>
          </a:p>
          <a:p>
            <a:pPr marL="114300" lvl="0" indent="0" algn="l" rtl="0">
              <a:lnSpc>
                <a:spcPct val="100000"/>
              </a:lnSpc>
              <a:spcBef>
                <a:spcPts val="1000"/>
              </a:spcBef>
              <a:spcAft>
                <a:spcPts val="0"/>
              </a:spcAft>
              <a:buSzPts val="1800"/>
              <a:buNone/>
            </a:pPr>
            <a:r>
              <a:rPr lang="en-US" sz="2000"/>
              <a:t>      	 -&gt; Sad, Dark Humor</a:t>
            </a:r>
            <a:endParaRPr sz="2000"/>
          </a:p>
          <a:p>
            <a:pPr marL="114300" lvl="0" indent="0" algn="l" rtl="0">
              <a:spcBef>
                <a:spcPts val="1000"/>
              </a:spcBef>
              <a:spcAft>
                <a:spcPts val="0"/>
              </a:spcAft>
              <a:buSzPts val="1800"/>
              <a:buNone/>
            </a:pPr>
            <a:r>
              <a:rPr lang="en-US" sz="2000"/>
              <a:t>   	-&gt; Empathy &amp; Friendship</a:t>
            </a:r>
            <a:endParaRPr sz="2000"/>
          </a:p>
          <a:p>
            <a:pPr marL="114300" lvl="0" indent="0" algn="l" rtl="0">
              <a:spcBef>
                <a:spcPts val="1000"/>
              </a:spcBef>
              <a:spcAft>
                <a:spcPts val="0"/>
              </a:spcAft>
              <a:buSzPts val="1800"/>
              <a:buNone/>
            </a:pPr>
            <a:endParaRPr sz="2000"/>
          </a:p>
          <a:p>
            <a:pPr marL="114300" lvl="0" indent="0" algn="l" rtl="0">
              <a:spcBef>
                <a:spcPts val="1000"/>
              </a:spcBef>
              <a:spcAft>
                <a:spcPts val="0"/>
              </a:spcAft>
              <a:buSzPts val="1800"/>
              <a:buNone/>
            </a:pPr>
            <a:r>
              <a:rPr lang="en-US" sz="2000"/>
              <a:t>Package: </a:t>
            </a:r>
            <a:r>
              <a:rPr lang="en-US" sz="2000" b="1"/>
              <a:t>Emoji</a:t>
            </a:r>
            <a:r>
              <a:rPr lang="en-US" sz="2000"/>
              <a:t>, Software: </a:t>
            </a:r>
            <a:r>
              <a:rPr lang="en-US" sz="2000" b="1"/>
              <a:t>Python</a:t>
            </a:r>
            <a:r>
              <a:rPr lang="en-US" sz="2000"/>
              <a:t>, Code File: </a:t>
            </a:r>
            <a:r>
              <a:rPr lang="en-US" sz="2000" b="1"/>
              <a:t>TextAnalysis.ipynb</a:t>
            </a:r>
            <a:endParaRPr sz="2000" b="1"/>
          </a:p>
          <a:p>
            <a:pPr marL="114300" lvl="0" indent="0" algn="l" rtl="0">
              <a:lnSpc>
                <a:spcPct val="100000"/>
              </a:lnSpc>
              <a:spcBef>
                <a:spcPts val="1000"/>
              </a:spcBef>
              <a:spcAft>
                <a:spcPts val="0"/>
              </a:spcAft>
              <a:buSzPts val="1800"/>
              <a:buNone/>
            </a:pPr>
            <a:br>
              <a:rPr lang="en-US" sz="2000"/>
            </a:br>
            <a:endParaRPr sz="2000"/>
          </a:p>
        </p:txBody>
      </p:sp>
      <p:pic>
        <p:nvPicPr>
          <p:cNvPr id="299" name="Google Shape;299;p17"/>
          <p:cNvPicPr preferRelativeResize="0"/>
          <p:nvPr/>
        </p:nvPicPr>
        <p:blipFill rotWithShape="1">
          <a:blip r:embed="rId3">
            <a:alphaModFix/>
          </a:blip>
          <a:srcRect/>
          <a:stretch/>
        </p:blipFill>
        <p:spPr>
          <a:xfrm>
            <a:off x="1850179" y="4466511"/>
            <a:ext cx="306388" cy="319154"/>
          </a:xfrm>
          <a:prstGeom prst="rect">
            <a:avLst/>
          </a:prstGeom>
          <a:noFill/>
          <a:ln>
            <a:noFill/>
          </a:ln>
        </p:spPr>
      </p:pic>
      <p:pic>
        <p:nvPicPr>
          <p:cNvPr id="300" name="Google Shape;300;p17"/>
          <p:cNvPicPr preferRelativeResize="0"/>
          <p:nvPr/>
        </p:nvPicPr>
        <p:blipFill rotWithShape="1">
          <a:blip r:embed="rId4">
            <a:alphaModFix/>
          </a:blip>
          <a:srcRect/>
          <a:stretch/>
        </p:blipFill>
        <p:spPr>
          <a:xfrm>
            <a:off x="1836203" y="4033618"/>
            <a:ext cx="334352" cy="319154"/>
          </a:xfrm>
          <a:prstGeom prst="rect">
            <a:avLst/>
          </a:prstGeom>
          <a:noFill/>
          <a:ln>
            <a:noFill/>
          </a:ln>
        </p:spPr>
      </p:pic>
      <p:sp>
        <p:nvSpPr>
          <p:cNvPr id="301" name="Google Shape;301;p17"/>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02" name="Google Shape;302;p17"/>
          <p:cNvPicPr preferRelativeResize="0"/>
          <p:nvPr/>
        </p:nvPicPr>
        <p:blipFill>
          <a:blip r:embed="rId5">
            <a:alphaModFix/>
          </a:blip>
          <a:stretch>
            <a:fillRect/>
          </a:stretch>
        </p:blipFill>
        <p:spPr>
          <a:xfrm>
            <a:off x="9302375" y="1325875"/>
            <a:ext cx="2479775" cy="5094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xfrm>
            <a:off x="2592925" y="59363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Bag of Words</a:t>
            </a:r>
            <a:endParaRPr/>
          </a:p>
        </p:txBody>
      </p:sp>
      <p:sp>
        <p:nvSpPr>
          <p:cNvPr id="308" name="Google Shape;308;p18"/>
          <p:cNvSpPr txBox="1">
            <a:spLocks noGrp="1"/>
          </p:cNvSpPr>
          <p:nvPr>
            <p:ph type="body" idx="1"/>
          </p:nvPr>
        </p:nvSpPr>
        <p:spPr>
          <a:xfrm>
            <a:off x="1711812" y="2097775"/>
            <a:ext cx="8915400" cy="3777600"/>
          </a:xfrm>
          <a:prstGeom prst="rect">
            <a:avLst/>
          </a:prstGeom>
          <a:noFill/>
          <a:ln>
            <a:noFill/>
          </a:ln>
        </p:spPr>
        <p:txBody>
          <a:bodyPr spcFirstLastPara="1" wrap="square" lIns="91425" tIns="45700" rIns="91425" bIns="45700" anchor="t" anchorCtr="0">
            <a:noAutofit/>
          </a:bodyPr>
          <a:lstStyle/>
          <a:p>
            <a:pPr marL="457200" lvl="0" indent="-361950" algn="l" rtl="0">
              <a:lnSpc>
                <a:spcPct val="100000"/>
              </a:lnSpc>
              <a:spcBef>
                <a:spcPts val="1000"/>
              </a:spcBef>
              <a:spcAft>
                <a:spcPts val="0"/>
              </a:spcAft>
              <a:buSzPts val="2100"/>
              <a:buChar char="●"/>
            </a:pPr>
            <a:r>
              <a:rPr lang="en-US" sz="2000"/>
              <a:t>The most frequent words used by the depressed subjects were:</a:t>
            </a:r>
            <a:endParaRPr sz="2000"/>
          </a:p>
          <a:p>
            <a:pPr marL="0" lvl="0" indent="457200" algn="l" rtl="0">
              <a:lnSpc>
                <a:spcPct val="100000"/>
              </a:lnSpc>
              <a:spcBef>
                <a:spcPts val="1000"/>
              </a:spcBef>
              <a:spcAft>
                <a:spcPts val="0"/>
              </a:spcAft>
              <a:buNone/>
            </a:pPr>
            <a:r>
              <a:rPr lang="en-US" sz="2000" b="1"/>
              <a:t>Mentalhealth, Trauma, Ptsd, one , Survivor, Time, feel</a:t>
            </a:r>
            <a:endParaRPr sz="2000"/>
          </a:p>
          <a:p>
            <a:pPr marL="114300" lvl="0" indent="0" algn="l" rtl="0">
              <a:lnSpc>
                <a:spcPct val="100000"/>
              </a:lnSpc>
              <a:spcBef>
                <a:spcPts val="1000"/>
              </a:spcBef>
              <a:spcAft>
                <a:spcPts val="0"/>
              </a:spcAft>
              <a:buSzPts val="1800"/>
              <a:buNone/>
            </a:pPr>
            <a:endParaRPr sz="2000"/>
          </a:p>
          <a:p>
            <a:pPr marL="457200" lvl="0" indent="-361950" algn="l" rtl="0">
              <a:lnSpc>
                <a:spcPct val="100000"/>
              </a:lnSpc>
              <a:spcBef>
                <a:spcPts val="1000"/>
              </a:spcBef>
              <a:spcAft>
                <a:spcPts val="0"/>
              </a:spcAft>
              <a:buSzPts val="2100"/>
              <a:buChar char="●"/>
            </a:pPr>
            <a:r>
              <a:rPr lang="en-US" sz="2000"/>
              <a:t>The choice of words was significantly different for depressed and non-depressed individuals. So, we decided to analyse the word clouds by considering the two groups separately.</a:t>
            </a:r>
            <a:br>
              <a:rPr lang="en-US" sz="2000"/>
            </a:b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82f1747ca3_4_18"/>
          <p:cNvSpPr txBox="1">
            <a:spLocks noGrp="1"/>
          </p:cNvSpPr>
          <p:nvPr>
            <p:ph type="title"/>
          </p:nvPr>
        </p:nvSpPr>
        <p:spPr>
          <a:xfrm>
            <a:off x="1933825" y="62410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Word Cloud - Normal vs Depressed</a:t>
            </a:r>
            <a:endParaRPr b="1"/>
          </a:p>
        </p:txBody>
      </p:sp>
      <p:sp>
        <p:nvSpPr>
          <p:cNvPr id="314" name="Google Shape;314;g82f1747ca3_4_18"/>
          <p:cNvSpPr txBox="1">
            <a:spLocks noGrp="1"/>
          </p:cNvSpPr>
          <p:nvPr>
            <p:ph type="body" idx="1"/>
          </p:nvPr>
        </p:nvSpPr>
        <p:spPr>
          <a:xfrm>
            <a:off x="1736981" y="1905100"/>
            <a:ext cx="4119000" cy="3777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For Normal people, sentiment distribution is</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r>
              <a:rPr lang="en-US">
                <a:latin typeface="Montserrat"/>
                <a:ea typeface="Montserrat"/>
                <a:cs typeface="Montserrat"/>
                <a:sym typeface="Montserrat"/>
              </a:rPr>
              <a:t>negative -17%,</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r>
              <a:rPr lang="en-US">
                <a:latin typeface="Montserrat"/>
                <a:ea typeface="Montserrat"/>
                <a:cs typeface="Montserrat"/>
                <a:sym typeface="Montserrat"/>
              </a:rPr>
              <a:t>neutral-42%</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r>
              <a:rPr lang="en-US">
                <a:latin typeface="Montserrat"/>
                <a:ea typeface="Montserrat"/>
                <a:cs typeface="Montserrat"/>
                <a:sym typeface="Montserrat"/>
              </a:rPr>
              <a:t>positive-49%</a:t>
            </a:r>
            <a:endParaRPr>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For Depressed people, sentiment distribution is</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r>
              <a:rPr lang="en-US">
                <a:latin typeface="Montserrat"/>
                <a:ea typeface="Montserrat"/>
                <a:cs typeface="Montserrat"/>
                <a:sym typeface="Montserrat"/>
              </a:rPr>
              <a:t>negative -38%,</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r>
              <a:rPr lang="en-US">
                <a:latin typeface="Montserrat"/>
                <a:ea typeface="Montserrat"/>
                <a:cs typeface="Montserrat"/>
                <a:sym typeface="Montserrat"/>
              </a:rPr>
              <a:t>neutral-16%</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r>
              <a:rPr lang="en-US">
                <a:latin typeface="Montserrat"/>
                <a:ea typeface="Montserrat"/>
                <a:cs typeface="Montserrat"/>
                <a:sym typeface="Montserrat"/>
              </a:rPr>
              <a:t>positive-44%</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endParaRPr/>
          </a:p>
        </p:txBody>
      </p:sp>
      <p:pic>
        <p:nvPicPr>
          <p:cNvPr id="315" name="Google Shape;315;g82f1747ca3_4_18"/>
          <p:cNvPicPr preferRelativeResize="0"/>
          <p:nvPr/>
        </p:nvPicPr>
        <p:blipFill rotWithShape="1">
          <a:blip r:embed="rId3">
            <a:alphaModFix/>
          </a:blip>
          <a:srcRect/>
          <a:stretch/>
        </p:blipFill>
        <p:spPr>
          <a:xfrm>
            <a:off x="6490538" y="4236550"/>
            <a:ext cx="4779825" cy="2389913"/>
          </a:xfrm>
          <a:prstGeom prst="rect">
            <a:avLst/>
          </a:prstGeom>
          <a:noFill/>
          <a:ln>
            <a:noFill/>
          </a:ln>
        </p:spPr>
      </p:pic>
      <p:pic>
        <p:nvPicPr>
          <p:cNvPr id="316" name="Google Shape;316;g82f1747ca3_4_18"/>
          <p:cNvPicPr preferRelativeResize="0"/>
          <p:nvPr/>
        </p:nvPicPr>
        <p:blipFill rotWithShape="1">
          <a:blip r:embed="rId4">
            <a:alphaModFix/>
          </a:blip>
          <a:srcRect/>
          <a:stretch/>
        </p:blipFill>
        <p:spPr>
          <a:xfrm>
            <a:off x="6559456" y="1437550"/>
            <a:ext cx="4779825" cy="24260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834fd7e314_1_2"/>
          <p:cNvSpPr txBox="1">
            <a:spLocks noGrp="1"/>
          </p:cNvSpPr>
          <p:nvPr>
            <p:ph type="title"/>
          </p:nvPr>
        </p:nvSpPr>
        <p:spPr>
          <a:xfrm>
            <a:off x="1687325" y="534335"/>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Anchor Word </a:t>
            </a:r>
            <a:endParaRPr b="1"/>
          </a:p>
          <a:p>
            <a:pPr marL="0" lvl="0" indent="0" algn="l" rtl="0">
              <a:lnSpc>
                <a:spcPct val="100000"/>
              </a:lnSpc>
              <a:spcBef>
                <a:spcPts val="0"/>
              </a:spcBef>
              <a:spcAft>
                <a:spcPts val="0"/>
              </a:spcAft>
              <a:buSzPts val="1800"/>
              <a:buNone/>
            </a:pPr>
            <a:r>
              <a:rPr lang="en-US" b="1"/>
              <a:t>Algorithm</a:t>
            </a:r>
            <a:endParaRPr b="1"/>
          </a:p>
        </p:txBody>
      </p:sp>
      <p:sp>
        <p:nvSpPr>
          <p:cNvPr id="322" name="Google Shape;322;g834fd7e314_1_2"/>
          <p:cNvSpPr txBox="1">
            <a:spLocks noGrp="1"/>
          </p:cNvSpPr>
          <p:nvPr>
            <p:ph type="body" idx="1"/>
          </p:nvPr>
        </p:nvSpPr>
        <p:spPr>
          <a:xfrm>
            <a:off x="496125" y="1815325"/>
            <a:ext cx="5099700" cy="49167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Applying unsupervised LDA algorithm did not make sense as the identified topics were highly overlapping.</a:t>
            </a:r>
            <a:endParaRPr>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Semi-supervised approach using CorEX algorithm provided better results compared to LDA but the results were incomprehensible for certain topics.</a:t>
            </a:r>
            <a:endParaRPr>
              <a:latin typeface="Montserrat"/>
              <a:ea typeface="Montserrat"/>
              <a:cs typeface="Montserrat"/>
              <a:sym typeface="Montserrat"/>
            </a:endParaRPr>
          </a:p>
          <a:p>
            <a:pPr marL="457200" lvl="0" indent="-342900" algn="l" rtl="0">
              <a:spcBef>
                <a:spcPts val="1000"/>
              </a:spcBef>
              <a:spcAft>
                <a:spcPts val="0"/>
              </a:spcAft>
              <a:buSzPts val="1800"/>
              <a:buFont typeface="Montserrat"/>
              <a:buChar char="●"/>
            </a:pPr>
            <a:r>
              <a:rPr lang="en-US">
                <a:latin typeface="Montserrat"/>
                <a:ea typeface="Montserrat"/>
                <a:cs typeface="Montserrat"/>
                <a:sym typeface="Montserrat"/>
              </a:rPr>
              <a:t>An attempt to identify 4 topics resulted in a very higher level topics mentioned below :</a:t>
            </a:r>
            <a:endParaRPr>
              <a:latin typeface="Montserrat"/>
              <a:ea typeface="Montserrat"/>
              <a:cs typeface="Montserrat"/>
              <a:sym typeface="Montserrat"/>
            </a:endParaRPr>
          </a:p>
          <a:p>
            <a:pPr marL="914400" lvl="1" indent="-342900" algn="l" rtl="0">
              <a:spcBef>
                <a:spcPts val="0"/>
              </a:spcBef>
              <a:spcAft>
                <a:spcPts val="0"/>
              </a:spcAft>
              <a:buSzPts val="1800"/>
              <a:buFont typeface="Montserrat"/>
              <a:buAutoNum type="alphaLcPeriod"/>
            </a:pPr>
            <a:r>
              <a:rPr lang="en-US">
                <a:latin typeface="Montserrat"/>
                <a:ea typeface="Montserrat"/>
                <a:cs typeface="Montserrat"/>
                <a:sym typeface="Montserrat"/>
              </a:rPr>
              <a:t>   Mental Health</a:t>
            </a:r>
            <a:endParaRPr>
              <a:latin typeface="Montserrat"/>
              <a:ea typeface="Montserrat"/>
              <a:cs typeface="Montserrat"/>
              <a:sym typeface="Montserrat"/>
            </a:endParaRPr>
          </a:p>
          <a:p>
            <a:pPr marL="914400" lvl="1" indent="-342900" algn="l" rtl="0">
              <a:spcBef>
                <a:spcPts val="0"/>
              </a:spcBef>
              <a:spcAft>
                <a:spcPts val="0"/>
              </a:spcAft>
              <a:buSzPts val="1800"/>
              <a:buFont typeface="Montserrat"/>
              <a:buAutoNum type="alphaLcPeriod"/>
            </a:pPr>
            <a:r>
              <a:rPr lang="en-US">
                <a:latin typeface="Montserrat"/>
                <a:ea typeface="Montserrat"/>
                <a:cs typeface="Montserrat"/>
                <a:sym typeface="Montserrat"/>
              </a:rPr>
              <a:t>   Responsibilities</a:t>
            </a:r>
            <a:endParaRPr>
              <a:latin typeface="Montserrat"/>
              <a:ea typeface="Montserrat"/>
              <a:cs typeface="Montserrat"/>
              <a:sym typeface="Montserrat"/>
            </a:endParaRPr>
          </a:p>
          <a:p>
            <a:pPr marL="914400" lvl="1" indent="-342900" algn="l" rtl="0">
              <a:spcBef>
                <a:spcPts val="0"/>
              </a:spcBef>
              <a:spcAft>
                <a:spcPts val="0"/>
              </a:spcAft>
              <a:buSzPts val="1800"/>
              <a:buFont typeface="Montserrat"/>
              <a:buAutoNum type="alphaLcPeriod"/>
            </a:pPr>
            <a:r>
              <a:rPr lang="en-US">
                <a:latin typeface="Montserrat"/>
                <a:ea typeface="Montserrat"/>
                <a:cs typeface="Montserrat"/>
                <a:sym typeface="Montserrat"/>
              </a:rPr>
              <a:t>   Relationships</a:t>
            </a:r>
            <a:endParaRPr>
              <a:latin typeface="Montserrat"/>
              <a:ea typeface="Montserrat"/>
              <a:cs typeface="Montserrat"/>
              <a:sym typeface="Montserrat"/>
            </a:endParaRPr>
          </a:p>
          <a:p>
            <a:pPr marL="914400" lvl="1" indent="-342900" algn="l" rtl="0">
              <a:spcBef>
                <a:spcPts val="0"/>
              </a:spcBef>
              <a:spcAft>
                <a:spcPts val="0"/>
              </a:spcAft>
              <a:buSzPts val="1800"/>
              <a:buFont typeface="Montserrat"/>
              <a:buAutoNum type="alphaLcPeriod"/>
            </a:pPr>
            <a:r>
              <a:rPr lang="en-US">
                <a:latin typeface="Montserrat"/>
                <a:ea typeface="Montserrat"/>
                <a:cs typeface="Montserrat"/>
                <a:sym typeface="Montserrat"/>
              </a:rPr>
              <a:t>   Results</a:t>
            </a:r>
            <a:endParaRPr>
              <a:latin typeface="Montserrat"/>
              <a:ea typeface="Montserrat"/>
              <a:cs typeface="Montserrat"/>
              <a:sym typeface="Montserrat"/>
            </a:endParaRPr>
          </a:p>
          <a:p>
            <a:pPr marL="0" lvl="0" indent="0" algn="l" rtl="0">
              <a:lnSpc>
                <a:spcPct val="100000"/>
              </a:lnSpc>
              <a:spcBef>
                <a:spcPts val="1000"/>
              </a:spcBef>
              <a:spcAft>
                <a:spcPts val="0"/>
              </a:spcAft>
              <a:buNone/>
            </a:pPr>
            <a:r>
              <a:rPr lang="en-US">
                <a:latin typeface="Montserrat"/>
                <a:ea typeface="Montserrat"/>
                <a:cs typeface="Montserrat"/>
                <a:sym typeface="Montserrat"/>
              </a:rPr>
              <a:t>Package: </a:t>
            </a:r>
            <a:r>
              <a:rPr lang="en-US" b="1">
                <a:latin typeface="Montserrat"/>
                <a:ea typeface="Montserrat"/>
                <a:cs typeface="Montserrat"/>
                <a:sym typeface="Montserrat"/>
              </a:rPr>
              <a:t>PyLDAvis</a:t>
            </a:r>
            <a:r>
              <a:rPr lang="en-US">
                <a:latin typeface="Montserrat"/>
                <a:ea typeface="Montserrat"/>
                <a:cs typeface="Montserrat"/>
                <a:sym typeface="Montserrat"/>
              </a:rPr>
              <a:t>, Software: </a:t>
            </a:r>
            <a:r>
              <a:rPr lang="en-US" b="1">
                <a:latin typeface="Montserrat"/>
                <a:ea typeface="Montserrat"/>
                <a:cs typeface="Montserrat"/>
                <a:sym typeface="Montserrat"/>
              </a:rPr>
              <a:t>Python</a:t>
            </a:r>
            <a:r>
              <a:rPr lang="en-US">
                <a:latin typeface="Montserrat"/>
                <a:ea typeface="Montserrat"/>
                <a:cs typeface="Montserrat"/>
                <a:sym typeface="Montserrat"/>
              </a:rPr>
              <a:t>, Code File: </a:t>
            </a:r>
            <a:r>
              <a:rPr lang="en-US" b="1">
                <a:latin typeface="Montserrat"/>
                <a:ea typeface="Montserrat"/>
                <a:cs typeface="Montserrat"/>
                <a:sym typeface="Montserrat"/>
              </a:rPr>
              <a:t>TextAnalysis.ipynb</a:t>
            </a:r>
            <a:endParaRPr b="1">
              <a:latin typeface="Montserrat"/>
              <a:ea typeface="Montserrat"/>
              <a:cs typeface="Montserrat"/>
              <a:sym typeface="Montserrat"/>
            </a:endParaRPr>
          </a:p>
          <a:p>
            <a:pPr marL="0" lvl="0" indent="0" algn="l" rtl="0">
              <a:lnSpc>
                <a:spcPct val="100000"/>
              </a:lnSpc>
              <a:spcBef>
                <a:spcPts val="1000"/>
              </a:spcBef>
              <a:spcAft>
                <a:spcPts val="0"/>
              </a:spcAft>
              <a:buNone/>
            </a:pP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p>
        </p:txBody>
      </p:sp>
      <p:pic>
        <p:nvPicPr>
          <p:cNvPr id="323" name="Google Shape;323;g834fd7e314_1_2"/>
          <p:cNvPicPr preferRelativeResize="0"/>
          <p:nvPr/>
        </p:nvPicPr>
        <p:blipFill rotWithShape="1">
          <a:blip r:embed="rId3">
            <a:alphaModFix/>
          </a:blip>
          <a:srcRect/>
          <a:stretch/>
        </p:blipFill>
        <p:spPr>
          <a:xfrm>
            <a:off x="5595850" y="125900"/>
            <a:ext cx="6490725" cy="6606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Supervised - CorEx Algorithm</a:t>
            </a:r>
            <a:endParaRPr/>
          </a:p>
        </p:txBody>
      </p:sp>
      <p:sp>
        <p:nvSpPr>
          <p:cNvPr id="329" name="Google Shape;329;p4"/>
          <p:cNvSpPr txBox="1">
            <a:spLocks noGrp="1"/>
          </p:cNvSpPr>
          <p:nvPr>
            <p:ph type="body" idx="1"/>
          </p:nvPr>
        </p:nvSpPr>
        <p:spPr>
          <a:xfrm>
            <a:off x="1882975" y="1582299"/>
            <a:ext cx="9621600" cy="51504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We selected the following </a:t>
            </a:r>
            <a:r>
              <a:rPr lang="en-US" b="1">
                <a:latin typeface="Montserrat"/>
                <a:ea typeface="Montserrat"/>
                <a:cs typeface="Montserrat"/>
                <a:sym typeface="Montserrat"/>
              </a:rPr>
              <a:t>5 topics </a:t>
            </a:r>
            <a:r>
              <a:rPr lang="en-US">
                <a:latin typeface="Montserrat"/>
                <a:ea typeface="Montserrat"/>
                <a:cs typeface="Montserrat"/>
                <a:sym typeface="Montserrat"/>
              </a:rPr>
              <a:t>using the references given below.</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r>
              <a:rPr lang="en-US" b="1">
                <a:latin typeface="Montserrat"/>
                <a:ea typeface="Montserrat"/>
                <a:cs typeface="Montserrat"/>
                <a:sym typeface="Montserrat"/>
              </a:rPr>
              <a:t>Causes:</a:t>
            </a:r>
            <a:r>
              <a:rPr lang="en-US">
                <a:latin typeface="Montserrat"/>
                <a:ea typeface="Montserrat"/>
                <a:cs typeface="Montserrat"/>
                <a:sym typeface="Montserrat"/>
              </a:rPr>
              <a:t> accidents, assault, abuse, trauma, war, loss, torture, combat, harass</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r>
              <a:rPr lang="en-US" b="1">
                <a:latin typeface="Montserrat"/>
                <a:ea typeface="Montserrat"/>
                <a:cs typeface="Montserrat"/>
                <a:sym typeface="Montserrat"/>
              </a:rPr>
              <a:t>Symptoms: </a:t>
            </a:r>
            <a:r>
              <a:rPr lang="en-US">
                <a:latin typeface="Montserrat"/>
                <a:ea typeface="Montserrat"/>
                <a:cs typeface="Montserrat"/>
                <a:sym typeface="Montserrat"/>
              </a:rPr>
              <a:t>anxiety,depression,insomnia,irritability,stress,flashbacks,anger,drug abuse, alcohol abuse</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r>
              <a:rPr lang="en-US" b="1">
                <a:latin typeface="Montserrat"/>
                <a:ea typeface="Montserrat"/>
                <a:cs typeface="Montserrat"/>
                <a:sym typeface="Montserrat"/>
              </a:rPr>
              <a:t>Coping mechanisms:</a:t>
            </a:r>
            <a:r>
              <a:rPr lang="en-US">
                <a:latin typeface="Montserrat"/>
                <a:ea typeface="Montserrat"/>
                <a:cs typeface="Montserrat"/>
                <a:sym typeface="Montserrat"/>
              </a:rPr>
              <a:t> positive, meditation, love, family, support, art</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r>
              <a:rPr lang="en-US" b="1">
                <a:latin typeface="Montserrat"/>
                <a:ea typeface="Montserrat"/>
                <a:cs typeface="Montserrat"/>
                <a:sym typeface="Montserrat"/>
              </a:rPr>
              <a:t>Treatment options: </a:t>
            </a:r>
            <a:r>
              <a:rPr lang="en-US">
                <a:latin typeface="Montserrat"/>
                <a:ea typeface="Montserrat"/>
                <a:cs typeface="Montserrat"/>
                <a:sym typeface="Montserrat"/>
              </a:rPr>
              <a:t>therapy, paroxetine, sertraline, Amitriptyline, phenelzine, antidepressant, medicine</a:t>
            </a:r>
            <a:endParaRPr>
              <a:latin typeface="Montserrat"/>
              <a:ea typeface="Montserrat"/>
              <a:cs typeface="Montserrat"/>
              <a:sym typeface="Montserrat"/>
            </a:endParaRPr>
          </a:p>
          <a:p>
            <a:pPr marL="914400" lvl="0" indent="0" algn="l" rtl="0">
              <a:lnSpc>
                <a:spcPct val="100000"/>
              </a:lnSpc>
              <a:spcBef>
                <a:spcPts val="1000"/>
              </a:spcBef>
              <a:spcAft>
                <a:spcPts val="0"/>
              </a:spcAft>
              <a:buSzPts val="1800"/>
              <a:buNone/>
            </a:pPr>
            <a:r>
              <a:rPr lang="en-US" b="1">
                <a:latin typeface="Montserrat"/>
                <a:ea typeface="Montserrat"/>
                <a:cs typeface="Montserrat"/>
                <a:sym typeface="Montserrat"/>
              </a:rPr>
              <a:t>Physical:</a:t>
            </a:r>
            <a:r>
              <a:rPr lang="en-US">
                <a:latin typeface="Montserrat"/>
                <a:ea typeface="Montserrat"/>
                <a:cs typeface="Montserrat"/>
                <a:sym typeface="Montserrat"/>
              </a:rPr>
              <a:t> pain, sweat, sick, tremble, harm, drug, alcohol, dizzy, ache</a:t>
            </a:r>
            <a:endParaRPr>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Arial"/>
              <a:buChar char="•"/>
            </a:pPr>
            <a:r>
              <a:rPr lang="en-US" b="1" i="1">
                <a:latin typeface="Montserrat"/>
                <a:ea typeface="Montserrat"/>
                <a:cs typeface="Montserrat"/>
                <a:sym typeface="Montserrat"/>
              </a:rPr>
              <a:t>References:</a:t>
            </a:r>
            <a:endParaRPr i="1">
              <a:latin typeface="Montserrat"/>
              <a:ea typeface="Montserrat"/>
              <a:cs typeface="Montserrat"/>
              <a:sym typeface="Montserrat"/>
            </a:endParaRPr>
          </a:p>
          <a:p>
            <a:pPr marL="114300" lvl="0" indent="0" algn="l" rtl="0">
              <a:lnSpc>
                <a:spcPct val="100000"/>
              </a:lnSpc>
              <a:spcBef>
                <a:spcPts val="1000"/>
              </a:spcBef>
              <a:spcAft>
                <a:spcPts val="0"/>
              </a:spcAft>
              <a:buSzPts val="1800"/>
              <a:buNone/>
            </a:pPr>
            <a:r>
              <a:rPr lang="en-US" sz="1800">
                <a:latin typeface="Montserrat"/>
                <a:ea typeface="Montserrat"/>
                <a:cs typeface="Montserrat"/>
                <a:sym typeface="Montserrat"/>
              </a:rPr>
              <a:t>	American Psychiatric Association: </a:t>
            </a:r>
            <a:r>
              <a:rPr lang="en-US">
                <a:latin typeface="Montserrat"/>
                <a:ea typeface="Montserrat"/>
                <a:cs typeface="Montserrat"/>
                <a:sym typeface="Montserrat"/>
              </a:rPr>
              <a:t>https://www.psychiatry.org/patients-	families/ptsd/what-is-ptsd</a:t>
            </a:r>
            <a:endParaRPr>
              <a:latin typeface="Montserrat"/>
              <a:ea typeface="Montserrat"/>
              <a:cs typeface="Montserrat"/>
              <a:sym typeface="Montserrat"/>
            </a:endParaRPr>
          </a:p>
          <a:p>
            <a:pPr marL="114300" lvl="0" indent="0" algn="l" rtl="0">
              <a:lnSpc>
                <a:spcPct val="100000"/>
              </a:lnSpc>
              <a:spcBef>
                <a:spcPts val="1000"/>
              </a:spcBef>
              <a:spcAft>
                <a:spcPts val="0"/>
              </a:spcAft>
              <a:buSzPts val="1800"/>
              <a:buNone/>
            </a:pPr>
            <a:r>
              <a:rPr lang="en-US">
                <a:latin typeface="Montserrat"/>
                <a:ea typeface="Montserrat"/>
                <a:cs typeface="Montserrat"/>
                <a:sym typeface="Montserrat"/>
              </a:rPr>
              <a:t>	US department of Veterans Affairs: </a:t>
            </a:r>
            <a:r>
              <a:rPr lang="en-US" u="sng">
                <a:solidFill>
                  <a:schemeClr val="hlink"/>
                </a:solidFill>
                <a:latin typeface="Montserrat"/>
                <a:ea typeface="Montserrat"/>
                <a:cs typeface="Montserrat"/>
                <a:sym typeface="Montserrat"/>
                <a:hlinkClick r:id="rId3"/>
              </a:rPr>
              <a:t>https://www.research.va.gov/topics/ptsd.cfm</a:t>
            </a:r>
            <a:endParaRPr>
              <a:latin typeface="Montserrat"/>
              <a:ea typeface="Montserrat"/>
              <a:cs typeface="Montserrat"/>
              <a:sym typeface="Montserrat"/>
            </a:endParaRPr>
          </a:p>
          <a:p>
            <a:pPr marL="0" lvl="0" indent="0" algn="l" rtl="0">
              <a:spcBef>
                <a:spcPts val="1000"/>
              </a:spcBef>
              <a:spcAft>
                <a:spcPts val="0"/>
              </a:spcAft>
              <a:buNone/>
            </a:pPr>
            <a:r>
              <a:rPr lang="en-US">
                <a:latin typeface="Montserrat"/>
                <a:ea typeface="Montserrat"/>
                <a:cs typeface="Montserrat"/>
                <a:sym typeface="Montserrat"/>
              </a:rPr>
              <a:t>Package: </a:t>
            </a:r>
            <a:r>
              <a:rPr lang="en-US" b="1">
                <a:latin typeface="Montserrat"/>
                <a:ea typeface="Montserrat"/>
                <a:cs typeface="Montserrat"/>
                <a:sym typeface="Montserrat"/>
              </a:rPr>
              <a:t>corextopic</a:t>
            </a:r>
            <a:r>
              <a:rPr lang="en-US">
                <a:latin typeface="Montserrat"/>
                <a:ea typeface="Montserrat"/>
                <a:cs typeface="Montserrat"/>
                <a:sym typeface="Montserrat"/>
              </a:rPr>
              <a:t>, Software: </a:t>
            </a:r>
            <a:r>
              <a:rPr lang="en-US" b="1">
                <a:latin typeface="Montserrat"/>
                <a:ea typeface="Montserrat"/>
                <a:cs typeface="Montserrat"/>
                <a:sym typeface="Montserrat"/>
              </a:rPr>
              <a:t>Python</a:t>
            </a:r>
            <a:r>
              <a:rPr lang="en-US">
                <a:latin typeface="Montserrat"/>
                <a:ea typeface="Montserrat"/>
                <a:cs typeface="Montserrat"/>
                <a:sym typeface="Montserrat"/>
              </a:rPr>
              <a:t>, Code File: </a:t>
            </a:r>
            <a:r>
              <a:rPr lang="en-US" b="1">
                <a:latin typeface="Montserrat"/>
                <a:ea typeface="Montserrat"/>
                <a:cs typeface="Montserrat"/>
                <a:sym typeface="Montserrat"/>
              </a:rPr>
              <a:t>TextAnalysis.ipynb</a:t>
            </a:r>
            <a:endParaRPr>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83c8a15634_0_7"/>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Anchor - Word Output</a:t>
            </a:r>
            <a:endParaRPr b="1"/>
          </a:p>
        </p:txBody>
      </p:sp>
      <p:sp>
        <p:nvSpPr>
          <p:cNvPr id="335" name="Google Shape;335;g83c8a15634_0_7"/>
          <p:cNvSpPr txBox="1">
            <a:spLocks noGrp="1"/>
          </p:cNvSpPr>
          <p:nvPr>
            <p:ph type="body" idx="1"/>
          </p:nvPr>
        </p:nvSpPr>
        <p:spPr>
          <a:xfrm>
            <a:off x="496125" y="1815325"/>
            <a:ext cx="11008500" cy="37713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Clearly the results of the supervised CorEx were more comprehensible and were conveying the story of a patient with depression.</a:t>
            </a:r>
            <a:endParaRPr>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Text analysis of instagram posts using the Supervised CorEx algorithm revealed that </a:t>
            </a:r>
            <a:r>
              <a:rPr lang="en-US" b="1">
                <a:latin typeface="Montserrat"/>
                <a:ea typeface="Montserrat"/>
                <a:cs typeface="Montserrat"/>
                <a:sym typeface="Montserrat"/>
              </a:rPr>
              <a:t>Causes </a:t>
            </a:r>
            <a:r>
              <a:rPr lang="en-US">
                <a:latin typeface="Montserrat"/>
                <a:ea typeface="Montserrat"/>
                <a:cs typeface="Montserrat"/>
                <a:sym typeface="Montserrat"/>
              </a:rPr>
              <a:t>of depression were abuse, accident, loss and trauma. </a:t>
            </a:r>
            <a:endParaRPr>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The </a:t>
            </a:r>
            <a:r>
              <a:rPr lang="en-US" b="1">
                <a:latin typeface="Montserrat"/>
                <a:ea typeface="Montserrat"/>
                <a:cs typeface="Montserrat"/>
                <a:sym typeface="Montserrat"/>
              </a:rPr>
              <a:t>Symptoms </a:t>
            </a:r>
            <a:r>
              <a:rPr lang="en-US">
                <a:latin typeface="Montserrat"/>
                <a:ea typeface="Montserrat"/>
                <a:cs typeface="Montserrat"/>
                <a:sym typeface="Montserrat"/>
              </a:rPr>
              <a:t>of depression were illness,mentally, broken, breaking and hiding. </a:t>
            </a:r>
            <a:endParaRPr>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The </a:t>
            </a:r>
            <a:r>
              <a:rPr lang="en-US" b="1">
                <a:latin typeface="Montserrat"/>
                <a:ea typeface="Montserrat"/>
                <a:cs typeface="Montserrat"/>
                <a:sym typeface="Montserrat"/>
              </a:rPr>
              <a:t>Coping Mechanisms</a:t>
            </a:r>
            <a:r>
              <a:rPr lang="en-US">
                <a:latin typeface="Montserrat"/>
                <a:ea typeface="Montserrat"/>
                <a:cs typeface="Montserrat"/>
                <a:sym typeface="Montserrat"/>
              </a:rPr>
              <a:t> of the depressed were doing meditation, expressing emotions and struggles, getting fit, motivation and maintaining balance. </a:t>
            </a:r>
            <a:endParaRPr>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The </a:t>
            </a:r>
            <a:r>
              <a:rPr lang="en-US" b="1">
                <a:latin typeface="Montserrat"/>
                <a:ea typeface="Montserrat"/>
                <a:cs typeface="Montserrat"/>
                <a:sym typeface="Montserrat"/>
              </a:rPr>
              <a:t>Treatment options</a:t>
            </a:r>
            <a:r>
              <a:rPr lang="en-US">
                <a:latin typeface="Montserrat"/>
                <a:ea typeface="Montserrat"/>
                <a:cs typeface="Montserrat"/>
                <a:sym typeface="Montserrat"/>
              </a:rPr>
              <a:t> used by the individuals were expressed by the use of words like therapy, healing, challenging, feeling like and overwhelmed. </a:t>
            </a:r>
            <a:endParaRPr>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The </a:t>
            </a:r>
            <a:r>
              <a:rPr lang="en-US" b="1">
                <a:latin typeface="Montserrat"/>
                <a:ea typeface="Montserrat"/>
                <a:cs typeface="Montserrat"/>
                <a:sym typeface="Montserrat"/>
              </a:rPr>
              <a:t>Physical </a:t>
            </a:r>
            <a:r>
              <a:rPr lang="en-US">
                <a:latin typeface="Montserrat"/>
                <a:ea typeface="Montserrat"/>
                <a:cs typeface="Montserrat"/>
                <a:sym typeface="Montserrat"/>
              </a:rPr>
              <a:t>symptoms of depression were identified to be drugs, alcohol, sweat, harm and drinking.</a:t>
            </a: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p>
        </p:txBody>
      </p:sp>
      <p:pic>
        <p:nvPicPr>
          <p:cNvPr id="336" name="Google Shape;336;g83c8a15634_0_7"/>
          <p:cNvPicPr preferRelativeResize="0"/>
          <p:nvPr/>
        </p:nvPicPr>
        <p:blipFill>
          <a:blip r:embed="rId3">
            <a:alphaModFix/>
          </a:blip>
          <a:stretch>
            <a:fillRect/>
          </a:stretch>
        </p:blipFill>
        <p:spPr>
          <a:xfrm>
            <a:off x="2333050" y="4948350"/>
            <a:ext cx="7525900" cy="1712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9"/>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Key Variables and Their Operationalization</a:t>
            </a:r>
            <a:endParaRPr/>
          </a:p>
        </p:txBody>
      </p:sp>
      <p:sp>
        <p:nvSpPr>
          <p:cNvPr id="342" name="Google Shape;342;p19"/>
          <p:cNvSpPr txBox="1">
            <a:spLocks noGrp="1"/>
          </p:cNvSpPr>
          <p:nvPr>
            <p:ph type="body" idx="1"/>
          </p:nvPr>
        </p:nvSpPr>
        <p:spPr>
          <a:xfrm>
            <a:off x="1638312" y="2097775"/>
            <a:ext cx="8915400" cy="37776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1000"/>
              </a:spcBef>
              <a:spcAft>
                <a:spcPts val="0"/>
              </a:spcAft>
              <a:buSzPts val="2000"/>
              <a:buChar char="●"/>
            </a:pPr>
            <a:r>
              <a:rPr lang="en-US" sz="1900"/>
              <a:t>Based on the Logistic Regression output, the key variables to identify a depressed person from text was the average number of words.</a:t>
            </a:r>
            <a:endParaRPr sz="1900"/>
          </a:p>
          <a:p>
            <a:pPr marL="457200" lvl="0" indent="0" algn="l" rtl="0">
              <a:lnSpc>
                <a:spcPct val="100000"/>
              </a:lnSpc>
              <a:spcBef>
                <a:spcPts val="1000"/>
              </a:spcBef>
              <a:spcAft>
                <a:spcPts val="0"/>
              </a:spcAft>
              <a:buNone/>
            </a:pPr>
            <a:endParaRPr sz="1900"/>
          </a:p>
          <a:p>
            <a:pPr marL="457200" lvl="0" indent="-349250" algn="l" rtl="0">
              <a:lnSpc>
                <a:spcPct val="100000"/>
              </a:lnSpc>
              <a:spcBef>
                <a:spcPts val="1000"/>
              </a:spcBef>
              <a:spcAft>
                <a:spcPts val="0"/>
              </a:spcAft>
              <a:buSzPts val="1900"/>
              <a:buChar char="●"/>
            </a:pPr>
            <a:r>
              <a:rPr lang="en-US" sz="1900"/>
              <a:t>The choice of emojis was also different as there were black love and yellow love emojis that were used more by depressed individuals.</a:t>
            </a:r>
            <a:endParaRPr sz="1900"/>
          </a:p>
          <a:p>
            <a:pPr marL="457200" lvl="0" indent="0" algn="l" rtl="0">
              <a:lnSpc>
                <a:spcPct val="100000"/>
              </a:lnSpc>
              <a:spcBef>
                <a:spcPts val="1000"/>
              </a:spcBef>
              <a:spcAft>
                <a:spcPts val="0"/>
              </a:spcAft>
              <a:buNone/>
            </a:pPr>
            <a:endParaRPr sz="1900"/>
          </a:p>
          <a:p>
            <a:pPr marL="457200" lvl="0" indent="-349250" algn="l" rtl="0">
              <a:lnSpc>
                <a:spcPct val="100000"/>
              </a:lnSpc>
              <a:spcBef>
                <a:spcPts val="1000"/>
              </a:spcBef>
              <a:spcAft>
                <a:spcPts val="0"/>
              </a:spcAft>
              <a:buSzPts val="1900"/>
              <a:buChar char="●"/>
            </a:pPr>
            <a:r>
              <a:rPr lang="en-US" sz="1900"/>
              <a:t>On average, the percentage of posts with positive sentiment were similar for Depressed and Non-depressed. However, the proportion of negative posts are higher for Depressed making the overall sentiment negative.</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7"/>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Depression??!!</a:t>
            </a:r>
            <a:endParaRPr/>
          </a:p>
        </p:txBody>
      </p:sp>
      <p:sp>
        <p:nvSpPr>
          <p:cNvPr id="156" name="Google Shape;156;p7"/>
          <p:cNvSpPr txBox="1">
            <a:spLocks noGrp="1"/>
          </p:cNvSpPr>
          <p:nvPr>
            <p:ph type="body" idx="1"/>
          </p:nvPr>
        </p:nvSpPr>
        <p:spPr>
          <a:xfrm>
            <a:off x="1465477" y="1905110"/>
            <a:ext cx="7769963" cy="4129930"/>
          </a:xfrm>
          <a:prstGeom prst="rect">
            <a:avLst/>
          </a:prstGeom>
          <a:noFill/>
          <a:ln>
            <a:noFill/>
          </a:ln>
        </p:spPr>
        <p:txBody>
          <a:bodyPr spcFirstLastPara="1" wrap="square" lIns="91425" tIns="45700" rIns="91425" bIns="45700" anchor="t" anchorCtr="0">
            <a:noAutofit/>
          </a:bodyPr>
          <a:lstStyle/>
          <a:p>
            <a:pPr marL="457200" lvl="0" indent="-349250" algn="l" rtl="0">
              <a:lnSpc>
                <a:spcPct val="100000"/>
              </a:lnSpc>
              <a:spcBef>
                <a:spcPts val="1000"/>
              </a:spcBef>
              <a:spcAft>
                <a:spcPts val="0"/>
              </a:spcAft>
              <a:buSzPts val="1900"/>
              <a:buFont typeface="Century Gothic"/>
              <a:buChar char="▪"/>
            </a:pPr>
            <a:r>
              <a:rPr lang="en-US" sz="1800">
                <a:latin typeface="Century Gothic"/>
                <a:ea typeface="Century Gothic"/>
                <a:cs typeface="Century Gothic"/>
                <a:sym typeface="Century Gothic"/>
              </a:rPr>
              <a:t>Losing a loved one, getting fired from a job, going through a divorce, and other difficult situations can lead a person to feel sad, lonely and scared.</a:t>
            </a:r>
            <a:endParaRPr sz="18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Century Gothic"/>
              <a:buChar char="▪"/>
            </a:pPr>
            <a:r>
              <a:rPr lang="en-US" sz="1800">
                <a:latin typeface="Century Gothic"/>
                <a:ea typeface="Century Gothic"/>
                <a:cs typeface="Century Gothic"/>
                <a:sym typeface="Century Gothic"/>
              </a:rPr>
              <a:t>In the case of individuals who are diagnosed with depression as a psychiatric disorder, the manifestations of the low mood are much more severe and they tend to persist.</a:t>
            </a:r>
            <a:endParaRPr sz="18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Century Gothic"/>
              <a:buChar char="▪"/>
            </a:pPr>
            <a:r>
              <a:rPr lang="en-US" sz="1800">
                <a:latin typeface="Century Gothic"/>
                <a:ea typeface="Century Gothic"/>
                <a:cs typeface="Century Gothic"/>
                <a:sym typeface="Century Gothic"/>
              </a:rPr>
              <a:t>In 2015, around </a:t>
            </a:r>
            <a:r>
              <a:rPr lang="en-US" sz="1800" u="sng">
                <a:solidFill>
                  <a:schemeClr val="hlink"/>
                </a:solidFill>
                <a:latin typeface="Century Gothic"/>
                <a:ea typeface="Century Gothic"/>
                <a:cs typeface="Century Gothic"/>
                <a:sym typeface="Century Gothic"/>
                <a:hlinkClick r:id="rId3"/>
              </a:rPr>
              <a:t>16.1 million adults</a:t>
            </a:r>
            <a:r>
              <a:rPr lang="en-US" sz="1800">
                <a:latin typeface="Century Gothic"/>
                <a:ea typeface="Century Gothic"/>
                <a:cs typeface="Century Gothic"/>
                <a:sym typeface="Century Gothic"/>
              </a:rPr>
              <a:t> aged 18 years or older in the U.S. had experienced at least one major depressive episode in the last year, which represented 6.7 percent of all American adults.</a:t>
            </a:r>
            <a:endParaRPr sz="18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Century Gothic"/>
              <a:buChar char="▪"/>
            </a:pPr>
            <a:r>
              <a:rPr lang="en-US" sz="1800">
                <a:latin typeface="Century Gothic"/>
                <a:ea typeface="Century Gothic"/>
                <a:cs typeface="Century Gothic"/>
                <a:sym typeface="Century Gothic"/>
              </a:rPr>
              <a:t>Depression is the leading cause of disability in the United States among people ages 15-44</a:t>
            </a:r>
            <a:endParaRPr sz="1800">
              <a:latin typeface="Century Gothic"/>
              <a:ea typeface="Century Gothic"/>
              <a:cs typeface="Century Gothic"/>
              <a:sym typeface="Century Gothic"/>
            </a:endParaRPr>
          </a:p>
          <a:p>
            <a:pPr marL="457200" lvl="0" indent="-228600" algn="l" rtl="0">
              <a:lnSpc>
                <a:spcPct val="100000"/>
              </a:lnSpc>
              <a:spcBef>
                <a:spcPts val="1000"/>
              </a:spcBef>
              <a:spcAft>
                <a:spcPts val="0"/>
              </a:spcAft>
              <a:buSzPts val="1800"/>
              <a:buFont typeface="Arial"/>
              <a:buNone/>
            </a:pPr>
            <a:endParaRPr sz="1800"/>
          </a:p>
        </p:txBody>
      </p:sp>
      <p:pic>
        <p:nvPicPr>
          <p:cNvPr id="157" name="Google Shape;157;p7"/>
          <p:cNvPicPr preferRelativeResize="0"/>
          <p:nvPr/>
        </p:nvPicPr>
        <p:blipFill rotWithShape="1">
          <a:blip r:embed="rId4">
            <a:alphaModFix/>
          </a:blip>
          <a:srcRect/>
          <a:stretch/>
        </p:blipFill>
        <p:spPr>
          <a:xfrm>
            <a:off x="9429159" y="1835625"/>
            <a:ext cx="2594728" cy="391657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83c8a15634_0_0"/>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Support Vector Classifier Model</a:t>
            </a:r>
            <a:endParaRPr b="1"/>
          </a:p>
        </p:txBody>
      </p:sp>
      <p:sp>
        <p:nvSpPr>
          <p:cNvPr id="348" name="Google Shape;348;g83c8a15634_0_0"/>
          <p:cNvSpPr txBox="1">
            <a:spLocks noGrp="1"/>
          </p:cNvSpPr>
          <p:nvPr>
            <p:ph type="body" idx="1"/>
          </p:nvPr>
        </p:nvSpPr>
        <p:spPr>
          <a:xfrm>
            <a:off x="2143875" y="1905100"/>
            <a:ext cx="8915400" cy="4953000"/>
          </a:xfrm>
          <a:prstGeom prst="rect">
            <a:avLst/>
          </a:prstGeom>
          <a:noFill/>
          <a:ln>
            <a:noFill/>
          </a:ln>
        </p:spPr>
        <p:txBody>
          <a:bodyPr spcFirstLastPara="1" wrap="square" lIns="91425" tIns="45700" rIns="91425" bIns="45700" anchor="t" anchorCtr="0">
            <a:noAutofit/>
          </a:bodyPr>
          <a:lstStyle/>
          <a:p>
            <a:pPr marL="457200" lvl="0" indent="-349250" algn="l" rtl="0">
              <a:lnSpc>
                <a:spcPct val="100000"/>
              </a:lnSpc>
              <a:spcBef>
                <a:spcPts val="1000"/>
              </a:spcBef>
              <a:spcAft>
                <a:spcPts val="0"/>
              </a:spcAft>
              <a:buSzPts val="1900"/>
              <a:buFont typeface="Montserrat"/>
              <a:buChar char="●"/>
            </a:pPr>
            <a:r>
              <a:rPr lang="en-US" sz="1800">
                <a:latin typeface="Montserrat"/>
                <a:ea typeface="Montserrat"/>
                <a:cs typeface="Montserrat"/>
                <a:sym typeface="Montserrat"/>
              </a:rPr>
              <a:t>Ran 5 Fold cross validation on text with 10,695 features for 100 users.</a:t>
            </a:r>
            <a:endParaRPr sz="1800">
              <a:latin typeface="Montserrat"/>
              <a:ea typeface="Montserrat"/>
              <a:cs typeface="Montserrat"/>
              <a:sym typeface="Montserrat"/>
            </a:endParaRPr>
          </a:p>
          <a:p>
            <a:pPr marL="457200" lvl="0" indent="-349250" algn="l" rtl="0">
              <a:lnSpc>
                <a:spcPct val="100000"/>
              </a:lnSpc>
              <a:spcBef>
                <a:spcPts val="0"/>
              </a:spcBef>
              <a:spcAft>
                <a:spcPts val="0"/>
              </a:spcAft>
              <a:buSzPts val="1900"/>
              <a:buFont typeface="Montserrat"/>
              <a:buChar char="●"/>
            </a:pPr>
            <a:r>
              <a:rPr lang="en-US" sz="1800" b="1">
                <a:latin typeface="Montserrat"/>
                <a:ea typeface="Montserrat"/>
                <a:cs typeface="Montserrat"/>
                <a:sym typeface="Montserrat"/>
              </a:rPr>
              <a:t>Linear SVC</a:t>
            </a:r>
            <a:r>
              <a:rPr lang="en-US" sz="1800">
                <a:latin typeface="Montserrat"/>
                <a:ea typeface="Montserrat"/>
                <a:cs typeface="Montserrat"/>
                <a:sym typeface="Montserrat"/>
              </a:rPr>
              <a:t> gave the best accuracy and recall to identify the users.</a:t>
            </a:r>
            <a:endParaRPr sz="1800">
              <a:latin typeface="Montserrat"/>
              <a:ea typeface="Montserrat"/>
              <a:cs typeface="Montserrat"/>
              <a:sym typeface="Montserrat"/>
            </a:endParaRPr>
          </a:p>
          <a:p>
            <a:pPr marL="457200" lvl="0" indent="-349250" algn="l" rtl="0">
              <a:lnSpc>
                <a:spcPct val="100000"/>
              </a:lnSpc>
              <a:spcBef>
                <a:spcPts val="0"/>
              </a:spcBef>
              <a:spcAft>
                <a:spcPts val="0"/>
              </a:spcAft>
              <a:buSzPts val="1900"/>
              <a:buFont typeface="Montserrat"/>
              <a:buChar char="●"/>
            </a:pPr>
            <a:r>
              <a:rPr lang="en-US" sz="1800" b="1">
                <a:latin typeface="Montserrat"/>
                <a:ea typeface="Montserrat"/>
                <a:cs typeface="Montserrat"/>
                <a:sym typeface="Montserrat"/>
              </a:rPr>
              <a:t>Training Data-</a:t>
            </a:r>
            <a:endParaRPr sz="1800" b="1">
              <a:latin typeface="Montserrat"/>
              <a:ea typeface="Montserrat"/>
              <a:cs typeface="Montserrat"/>
              <a:sym typeface="Montserrat"/>
            </a:endParaRPr>
          </a:p>
          <a:p>
            <a:pPr marL="457200" lvl="0" indent="0" algn="l" rtl="0">
              <a:lnSpc>
                <a:spcPct val="100000"/>
              </a:lnSpc>
              <a:spcBef>
                <a:spcPts val="0"/>
              </a:spcBef>
              <a:spcAft>
                <a:spcPts val="0"/>
              </a:spcAft>
              <a:buNone/>
            </a:pPr>
            <a:r>
              <a:rPr lang="en-US" sz="1800">
                <a:latin typeface="Montserrat"/>
                <a:ea typeface="Montserrat"/>
                <a:cs typeface="Montserrat"/>
                <a:sym typeface="Montserrat"/>
              </a:rPr>
              <a:t>92.895% - Accuracy</a:t>
            </a:r>
            <a:endParaRPr sz="1800">
              <a:latin typeface="Montserrat"/>
              <a:ea typeface="Montserrat"/>
              <a:cs typeface="Montserrat"/>
              <a:sym typeface="Montserrat"/>
            </a:endParaRPr>
          </a:p>
          <a:p>
            <a:pPr marL="457200" lvl="0" indent="0" algn="l" rtl="0">
              <a:lnSpc>
                <a:spcPct val="100000"/>
              </a:lnSpc>
              <a:spcBef>
                <a:spcPts val="0"/>
              </a:spcBef>
              <a:spcAft>
                <a:spcPts val="0"/>
              </a:spcAft>
              <a:buNone/>
            </a:pPr>
            <a:r>
              <a:rPr lang="en-US" sz="1800">
                <a:latin typeface="Montserrat"/>
                <a:ea typeface="Montserrat"/>
                <a:cs typeface="Montserrat"/>
                <a:sym typeface="Montserrat"/>
              </a:rPr>
              <a:t>98% - Precision</a:t>
            </a:r>
            <a:endParaRPr sz="1800">
              <a:latin typeface="Montserrat"/>
              <a:ea typeface="Montserrat"/>
              <a:cs typeface="Montserrat"/>
              <a:sym typeface="Montserrat"/>
            </a:endParaRPr>
          </a:p>
          <a:p>
            <a:pPr marL="457200" lvl="0" indent="0" algn="l" rtl="0">
              <a:lnSpc>
                <a:spcPct val="100000"/>
              </a:lnSpc>
              <a:spcBef>
                <a:spcPts val="0"/>
              </a:spcBef>
              <a:spcAft>
                <a:spcPts val="0"/>
              </a:spcAft>
              <a:buNone/>
            </a:pPr>
            <a:r>
              <a:rPr lang="en-US" sz="1800">
                <a:latin typeface="Montserrat"/>
                <a:ea typeface="Montserrat"/>
                <a:cs typeface="Montserrat"/>
                <a:sym typeface="Montserrat"/>
              </a:rPr>
              <a:t>92% - Recall</a:t>
            </a:r>
            <a:endParaRPr sz="1800">
              <a:latin typeface="Montserrat"/>
              <a:ea typeface="Montserrat"/>
              <a:cs typeface="Montserrat"/>
              <a:sym typeface="Montserrat"/>
            </a:endParaRPr>
          </a:p>
          <a:p>
            <a:pPr marL="457200" lvl="0" indent="0" algn="l" rtl="0">
              <a:lnSpc>
                <a:spcPct val="100000"/>
              </a:lnSpc>
              <a:spcBef>
                <a:spcPts val="0"/>
              </a:spcBef>
              <a:spcAft>
                <a:spcPts val="0"/>
              </a:spcAft>
              <a:buNone/>
            </a:pPr>
            <a:endParaRPr sz="1800">
              <a:latin typeface="Montserrat"/>
              <a:ea typeface="Montserrat"/>
              <a:cs typeface="Montserrat"/>
              <a:sym typeface="Montserrat"/>
            </a:endParaRPr>
          </a:p>
          <a:p>
            <a:pPr marL="457200" lvl="0" indent="-349250" algn="l" rtl="0">
              <a:lnSpc>
                <a:spcPct val="100000"/>
              </a:lnSpc>
              <a:spcBef>
                <a:spcPts val="0"/>
              </a:spcBef>
              <a:spcAft>
                <a:spcPts val="0"/>
              </a:spcAft>
              <a:buSzPts val="1900"/>
              <a:buFont typeface="Montserrat"/>
              <a:buChar char="●"/>
            </a:pPr>
            <a:r>
              <a:rPr lang="en-US" sz="1800" b="1">
                <a:latin typeface="Montserrat"/>
                <a:ea typeface="Montserrat"/>
                <a:cs typeface="Montserrat"/>
                <a:sym typeface="Montserrat"/>
              </a:rPr>
              <a:t>Test Data-</a:t>
            </a:r>
            <a:endParaRPr sz="1800" b="1">
              <a:latin typeface="Montserrat"/>
              <a:ea typeface="Montserrat"/>
              <a:cs typeface="Montserrat"/>
              <a:sym typeface="Montserrat"/>
            </a:endParaRPr>
          </a:p>
          <a:p>
            <a:pPr marL="0" lvl="0" indent="0" algn="l" rtl="0">
              <a:lnSpc>
                <a:spcPct val="100000"/>
              </a:lnSpc>
              <a:spcBef>
                <a:spcPts val="0"/>
              </a:spcBef>
              <a:spcAft>
                <a:spcPts val="0"/>
              </a:spcAft>
              <a:buNone/>
            </a:pPr>
            <a:r>
              <a:rPr lang="en-US" sz="1800">
                <a:latin typeface="Montserrat"/>
                <a:ea typeface="Montserrat"/>
                <a:cs typeface="Montserrat"/>
                <a:sym typeface="Montserrat"/>
              </a:rPr>
              <a:t>	89% - Accuracy</a:t>
            </a:r>
            <a:endParaRPr sz="1800">
              <a:latin typeface="Montserrat"/>
              <a:ea typeface="Montserrat"/>
              <a:cs typeface="Montserrat"/>
              <a:sym typeface="Montserrat"/>
            </a:endParaRPr>
          </a:p>
          <a:p>
            <a:pPr marL="0" lvl="0" indent="0" algn="l" rtl="0">
              <a:lnSpc>
                <a:spcPct val="100000"/>
              </a:lnSpc>
              <a:spcBef>
                <a:spcPts val="0"/>
              </a:spcBef>
              <a:spcAft>
                <a:spcPts val="0"/>
              </a:spcAft>
              <a:buNone/>
            </a:pPr>
            <a:r>
              <a:rPr lang="en-US" sz="1800">
                <a:latin typeface="Montserrat"/>
                <a:ea typeface="Montserrat"/>
                <a:cs typeface="Montserrat"/>
                <a:sym typeface="Montserrat"/>
              </a:rPr>
              <a:t>	85% - Precision</a:t>
            </a:r>
            <a:endParaRPr sz="1800">
              <a:latin typeface="Montserrat"/>
              <a:ea typeface="Montserrat"/>
              <a:cs typeface="Montserrat"/>
              <a:sym typeface="Montserrat"/>
            </a:endParaRPr>
          </a:p>
          <a:p>
            <a:pPr marL="0" lvl="0" indent="0" algn="l" rtl="0">
              <a:lnSpc>
                <a:spcPct val="100000"/>
              </a:lnSpc>
              <a:spcBef>
                <a:spcPts val="0"/>
              </a:spcBef>
              <a:spcAft>
                <a:spcPts val="0"/>
              </a:spcAft>
              <a:buNone/>
            </a:pPr>
            <a:r>
              <a:rPr lang="en-US" sz="1800">
                <a:latin typeface="Montserrat"/>
                <a:ea typeface="Montserrat"/>
                <a:cs typeface="Montserrat"/>
                <a:sym typeface="Montserrat"/>
              </a:rPr>
              <a:t>	85% - Recall</a:t>
            </a:r>
            <a:endParaRPr sz="1800">
              <a:latin typeface="Montserrat"/>
              <a:ea typeface="Montserrat"/>
              <a:cs typeface="Montserrat"/>
              <a:sym typeface="Montserrat"/>
            </a:endParaRPr>
          </a:p>
          <a:p>
            <a:pPr marL="0" lvl="0" indent="0" algn="l" rtl="0">
              <a:lnSpc>
                <a:spcPct val="100000"/>
              </a:lnSpc>
              <a:spcBef>
                <a:spcPts val="0"/>
              </a:spcBef>
              <a:spcAft>
                <a:spcPts val="0"/>
              </a:spcAft>
              <a:buNone/>
            </a:pPr>
            <a:endParaRPr sz="1800">
              <a:latin typeface="Montserrat"/>
              <a:ea typeface="Montserrat"/>
              <a:cs typeface="Montserrat"/>
              <a:sym typeface="Montserrat"/>
            </a:endParaRPr>
          </a:p>
          <a:p>
            <a:pPr marL="0" lvl="0" indent="0" algn="l" rtl="0">
              <a:spcBef>
                <a:spcPts val="1000"/>
              </a:spcBef>
              <a:spcAft>
                <a:spcPts val="0"/>
              </a:spcAft>
              <a:buNone/>
            </a:pPr>
            <a:r>
              <a:rPr lang="en-US">
                <a:latin typeface="Montserrat"/>
                <a:ea typeface="Montserrat"/>
                <a:cs typeface="Montserrat"/>
                <a:sym typeface="Montserrat"/>
              </a:rPr>
              <a:t>Package: </a:t>
            </a:r>
            <a:r>
              <a:rPr lang="en-US" b="1">
                <a:latin typeface="Montserrat"/>
                <a:ea typeface="Montserrat"/>
                <a:cs typeface="Montserrat"/>
                <a:sym typeface="Montserrat"/>
              </a:rPr>
              <a:t>sklearn.LinearSVC</a:t>
            </a:r>
            <a:endParaRPr>
              <a:latin typeface="Montserrat"/>
              <a:ea typeface="Montserrat"/>
              <a:cs typeface="Montserrat"/>
              <a:sym typeface="Montserrat"/>
            </a:endParaRPr>
          </a:p>
          <a:p>
            <a:pPr marL="0" lvl="0" indent="0" algn="l" rtl="0">
              <a:spcBef>
                <a:spcPts val="1000"/>
              </a:spcBef>
              <a:spcAft>
                <a:spcPts val="0"/>
              </a:spcAft>
              <a:buNone/>
            </a:pPr>
            <a:r>
              <a:rPr lang="en-US">
                <a:latin typeface="Montserrat"/>
                <a:ea typeface="Montserrat"/>
                <a:cs typeface="Montserrat"/>
                <a:sym typeface="Montserrat"/>
              </a:rPr>
              <a:t>Software: </a:t>
            </a:r>
            <a:r>
              <a:rPr lang="en-US" b="1">
                <a:latin typeface="Montserrat"/>
                <a:ea typeface="Montserrat"/>
                <a:cs typeface="Montserrat"/>
                <a:sym typeface="Montserrat"/>
              </a:rPr>
              <a:t>Python</a:t>
            </a:r>
            <a:r>
              <a:rPr lang="en-US">
                <a:latin typeface="Montserrat"/>
                <a:ea typeface="Montserrat"/>
                <a:cs typeface="Montserrat"/>
                <a:sym typeface="Montserrat"/>
              </a:rPr>
              <a:t>, </a:t>
            </a:r>
            <a:endParaRPr>
              <a:latin typeface="Montserrat"/>
              <a:ea typeface="Montserrat"/>
              <a:cs typeface="Montserrat"/>
              <a:sym typeface="Montserrat"/>
            </a:endParaRPr>
          </a:p>
          <a:p>
            <a:pPr marL="0" lvl="0" indent="0" algn="l" rtl="0">
              <a:spcBef>
                <a:spcPts val="1000"/>
              </a:spcBef>
              <a:spcAft>
                <a:spcPts val="0"/>
              </a:spcAft>
              <a:buNone/>
            </a:pPr>
            <a:r>
              <a:rPr lang="en-US">
                <a:latin typeface="Montserrat"/>
                <a:ea typeface="Montserrat"/>
                <a:cs typeface="Montserrat"/>
                <a:sym typeface="Montserrat"/>
              </a:rPr>
              <a:t>Code File: </a:t>
            </a:r>
            <a:r>
              <a:rPr lang="en-US" b="1">
                <a:latin typeface="Montserrat"/>
                <a:ea typeface="Montserrat"/>
                <a:cs typeface="Montserrat"/>
                <a:sym typeface="Montserrat"/>
              </a:rPr>
              <a:t>TextAnalysis.ipynb</a:t>
            </a:r>
            <a:endParaRPr sz="1800">
              <a:latin typeface="Montserrat"/>
              <a:ea typeface="Montserrat"/>
              <a:cs typeface="Montserrat"/>
              <a:sym typeface="Montserrat"/>
            </a:endParaRPr>
          </a:p>
          <a:p>
            <a:pPr marL="457200" lvl="0" indent="0" algn="l" rtl="0">
              <a:lnSpc>
                <a:spcPct val="100000"/>
              </a:lnSpc>
              <a:spcBef>
                <a:spcPts val="0"/>
              </a:spcBef>
              <a:spcAft>
                <a:spcPts val="0"/>
              </a:spcAft>
              <a:buNone/>
            </a:pPr>
            <a:endParaRPr sz="1800">
              <a:latin typeface="Montserrat"/>
              <a:ea typeface="Montserrat"/>
              <a:cs typeface="Montserrat"/>
              <a:sym typeface="Montserrat"/>
            </a:endParaRPr>
          </a:p>
        </p:txBody>
      </p:sp>
      <p:pic>
        <p:nvPicPr>
          <p:cNvPr id="349" name="Google Shape;349;g83c8a15634_0_0"/>
          <p:cNvPicPr preferRelativeResize="0"/>
          <p:nvPr/>
        </p:nvPicPr>
        <p:blipFill>
          <a:blip r:embed="rId3">
            <a:alphaModFix/>
          </a:blip>
          <a:stretch>
            <a:fillRect/>
          </a:stretch>
        </p:blipFill>
        <p:spPr>
          <a:xfrm>
            <a:off x="5771550" y="2872132"/>
            <a:ext cx="5287725" cy="3539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83c8a15634_0_15"/>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Model Result analysis</a:t>
            </a:r>
            <a:endParaRPr b="1"/>
          </a:p>
        </p:txBody>
      </p:sp>
      <p:sp>
        <p:nvSpPr>
          <p:cNvPr id="355" name="Google Shape;355;g83c8a15634_0_15"/>
          <p:cNvSpPr txBox="1">
            <a:spLocks noGrp="1"/>
          </p:cNvSpPr>
          <p:nvPr>
            <p:ph type="body" idx="1"/>
          </p:nvPr>
        </p:nvSpPr>
        <p:spPr>
          <a:xfrm>
            <a:off x="1841062" y="1768800"/>
            <a:ext cx="8915400" cy="377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800"/>
              <a:buNone/>
            </a:pPr>
            <a:r>
              <a:rPr lang="en-US">
                <a:latin typeface="Montserrat"/>
                <a:ea typeface="Montserrat"/>
                <a:cs typeface="Montserrat"/>
                <a:sym typeface="Montserrat"/>
              </a:rPr>
              <a:t>All the text models have constantly misidentified the below three users as </a:t>
            </a:r>
            <a:r>
              <a:rPr lang="en-US" sz="1800" b="1">
                <a:latin typeface="Montserrat"/>
                <a:ea typeface="Montserrat"/>
                <a:cs typeface="Montserrat"/>
                <a:sym typeface="Montserrat"/>
              </a:rPr>
              <a:t>non-depressed </a:t>
            </a:r>
            <a:r>
              <a:rPr lang="en-US" sz="1800">
                <a:latin typeface="Montserrat"/>
                <a:ea typeface="Montserrat"/>
                <a:cs typeface="Montserrat"/>
                <a:sym typeface="Montserrat"/>
              </a:rPr>
              <a:t>because :</a:t>
            </a:r>
            <a:endParaRPr sz="1800">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US" sz="1800">
                <a:latin typeface="Montserrat"/>
                <a:ea typeface="Montserrat"/>
                <a:cs typeface="Montserrat"/>
                <a:sym typeface="Montserrat"/>
              </a:rPr>
              <a:t>Average Negative Polarity similar to non-depressed</a:t>
            </a:r>
            <a:endParaRPr sz="1800">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sz="1800">
                <a:latin typeface="Montserrat"/>
                <a:ea typeface="Montserrat"/>
                <a:cs typeface="Montserrat"/>
                <a:sym typeface="Montserrat"/>
              </a:rPr>
              <a:t>High average number of words (&gt;54 words)</a:t>
            </a:r>
            <a:endParaRPr sz="1800">
              <a:latin typeface="Montserrat"/>
              <a:ea typeface="Montserrat"/>
              <a:cs typeface="Montserrat"/>
              <a:sym typeface="Montserrat"/>
            </a:endParaRPr>
          </a:p>
        </p:txBody>
      </p:sp>
      <p:pic>
        <p:nvPicPr>
          <p:cNvPr id="356" name="Google Shape;356;g83c8a15634_0_15"/>
          <p:cNvPicPr preferRelativeResize="0"/>
          <p:nvPr/>
        </p:nvPicPr>
        <p:blipFill rotWithShape="1">
          <a:blip r:embed="rId3">
            <a:alphaModFix/>
          </a:blip>
          <a:srcRect/>
          <a:stretch/>
        </p:blipFill>
        <p:spPr>
          <a:xfrm>
            <a:off x="1841048" y="3795973"/>
            <a:ext cx="8355425" cy="1898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0"/>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Image Analysis</a:t>
            </a:r>
            <a:endParaRPr/>
          </a:p>
        </p:txBody>
      </p:sp>
      <p:sp>
        <p:nvSpPr>
          <p:cNvPr id="362" name="Google Shape;362;p20"/>
          <p:cNvSpPr txBox="1">
            <a:spLocks noGrp="1"/>
          </p:cNvSpPr>
          <p:nvPr>
            <p:ph type="body" idx="1"/>
          </p:nvPr>
        </p:nvSpPr>
        <p:spPr>
          <a:xfrm>
            <a:off x="1638312" y="2115700"/>
            <a:ext cx="8915400" cy="3777600"/>
          </a:xfrm>
          <a:prstGeom prst="rect">
            <a:avLst/>
          </a:prstGeom>
          <a:noFill/>
          <a:ln>
            <a:noFill/>
          </a:ln>
        </p:spPr>
        <p:txBody>
          <a:bodyPr spcFirstLastPara="1" wrap="square" lIns="91425" tIns="45700" rIns="91425" bIns="45700" anchor="t" anchorCtr="0">
            <a:noAutofit/>
          </a:bodyPr>
          <a:lstStyle/>
          <a:p>
            <a:pPr marL="457200" lvl="0" indent="-349250" algn="l" rtl="0">
              <a:lnSpc>
                <a:spcPct val="100000"/>
              </a:lnSpc>
              <a:spcBef>
                <a:spcPts val="1000"/>
              </a:spcBef>
              <a:spcAft>
                <a:spcPts val="0"/>
              </a:spcAft>
              <a:buSzPts val="1900"/>
              <a:buFont typeface="Century Gothic"/>
              <a:buChar char="●"/>
            </a:pPr>
            <a:r>
              <a:rPr lang="en-US" sz="1800">
                <a:latin typeface="Century Gothic"/>
                <a:ea typeface="Century Gothic"/>
                <a:cs typeface="Century Gothic"/>
                <a:sym typeface="Century Gothic"/>
              </a:rPr>
              <a:t>We analyzed the images using face detection and color detection methods to extract features. </a:t>
            </a:r>
            <a:endParaRPr sz="18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Century Gothic"/>
              <a:buChar char="●"/>
            </a:pPr>
            <a:r>
              <a:rPr lang="en-US" sz="1800">
                <a:latin typeface="Century Gothic"/>
                <a:ea typeface="Century Gothic"/>
                <a:cs typeface="Century Gothic"/>
                <a:sym typeface="Century Gothic"/>
              </a:rPr>
              <a:t>Three color properties commonly used in Image Analysis, Hue, Saturation and Value were extracted. </a:t>
            </a:r>
            <a:endParaRPr sz="18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Arial"/>
              <a:buChar char="●"/>
            </a:pPr>
            <a:r>
              <a:rPr lang="en-US" sz="1800" b="1">
                <a:latin typeface="Century Gothic"/>
                <a:ea typeface="Century Gothic"/>
                <a:cs typeface="Century Gothic"/>
                <a:sym typeface="Century Gothic"/>
              </a:rPr>
              <a:t>Hue </a:t>
            </a:r>
            <a:r>
              <a:rPr lang="en-US" sz="1800">
                <a:latin typeface="Century Gothic"/>
                <a:ea typeface="Century Gothic"/>
                <a:cs typeface="Century Gothic"/>
                <a:sym typeface="Century Gothic"/>
              </a:rPr>
              <a:t>describes an image’s coloring on the light spectrum (ranging from red to blue/purple). </a:t>
            </a:r>
            <a:endParaRPr sz="18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Arial"/>
              <a:buChar char="●"/>
            </a:pPr>
            <a:r>
              <a:rPr lang="en-US" sz="1800" b="1">
                <a:latin typeface="Century Gothic"/>
                <a:ea typeface="Century Gothic"/>
                <a:cs typeface="Century Gothic"/>
                <a:sym typeface="Century Gothic"/>
              </a:rPr>
              <a:t>Saturation </a:t>
            </a:r>
            <a:r>
              <a:rPr lang="en-US" sz="1800">
                <a:latin typeface="Century Gothic"/>
                <a:ea typeface="Century Gothic"/>
                <a:cs typeface="Century Gothic"/>
                <a:sym typeface="Century Gothic"/>
              </a:rPr>
              <a:t>refers to the vividness of an image. Low saturation makes an image appear grey and faded.</a:t>
            </a:r>
            <a:endParaRPr sz="18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Arial"/>
              <a:buChar char="●"/>
            </a:pPr>
            <a:r>
              <a:rPr lang="en-US" sz="1800" b="1">
                <a:latin typeface="Century Gothic"/>
                <a:ea typeface="Century Gothic"/>
                <a:cs typeface="Century Gothic"/>
                <a:sym typeface="Century Gothic"/>
              </a:rPr>
              <a:t>Value </a:t>
            </a:r>
            <a:r>
              <a:rPr lang="en-US" sz="1800">
                <a:latin typeface="Century Gothic"/>
                <a:ea typeface="Century Gothic"/>
                <a:cs typeface="Century Gothic"/>
                <a:sym typeface="Century Gothic"/>
              </a:rPr>
              <a:t>refers to image brightness. Lower brightness scores indicate a darker image.</a:t>
            </a:r>
            <a:endParaRPr sz="1800">
              <a:latin typeface="Century Gothic"/>
              <a:ea typeface="Century Gothic"/>
              <a:cs typeface="Century Gothic"/>
              <a:sym typeface="Century Gothic"/>
            </a:endParaRPr>
          </a:p>
          <a:p>
            <a:pPr marL="114300" lvl="0" indent="0" algn="l" rtl="0">
              <a:lnSpc>
                <a:spcPct val="100000"/>
              </a:lnSpc>
              <a:spcBef>
                <a:spcPts val="1000"/>
              </a:spcBef>
              <a:spcAft>
                <a:spcPts val="0"/>
              </a:spcAft>
              <a:buSzPts val="1800"/>
              <a:buNone/>
            </a:pPr>
            <a:br>
              <a:rPr lang="en-US"/>
            </a:b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1"/>
          <p:cNvSpPr txBox="1">
            <a:spLocks noGrp="1"/>
          </p:cNvSpPr>
          <p:nvPr>
            <p:ph type="title"/>
          </p:nvPr>
        </p:nvSpPr>
        <p:spPr>
          <a:xfrm>
            <a:off x="2501900" y="5786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Exploratory Analysis - Image</a:t>
            </a:r>
            <a:endParaRPr b="1">
              <a:highlight>
                <a:srgbClr val="FFFF00"/>
              </a:highlight>
            </a:endParaRPr>
          </a:p>
        </p:txBody>
      </p:sp>
      <p:sp>
        <p:nvSpPr>
          <p:cNvPr id="368" name="Google Shape;368;p21"/>
          <p:cNvSpPr txBox="1">
            <a:spLocks noGrp="1"/>
          </p:cNvSpPr>
          <p:nvPr>
            <p:ph type="body" idx="1"/>
          </p:nvPr>
        </p:nvSpPr>
        <p:spPr>
          <a:xfrm>
            <a:off x="2039654" y="1859600"/>
            <a:ext cx="5810100" cy="3777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None/>
            </a:pPr>
            <a:endParaRPr sz="1800">
              <a:latin typeface="Montserrat"/>
              <a:ea typeface="Montserrat"/>
              <a:cs typeface="Montserrat"/>
              <a:sym typeface="Montserrat"/>
            </a:endParaRPr>
          </a:p>
          <a:p>
            <a:pPr marL="457200" lvl="0" indent="-349250" algn="l" rtl="0">
              <a:spcBef>
                <a:spcPts val="1000"/>
              </a:spcBef>
              <a:spcAft>
                <a:spcPts val="0"/>
              </a:spcAft>
              <a:buSzPts val="1900"/>
              <a:buFont typeface="Century Gothic"/>
              <a:buChar char="●"/>
            </a:pPr>
            <a:r>
              <a:rPr lang="en-US" sz="1800">
                <a:latin typeface="Century Gothic"/>
                <a:ea typeface="Century Gothic"/>
                <a:cs typeface="Century Gothic"/>
                <a:sym typeface="Century Gothic"/>
              </a:rPr>
              <a:t>Maximum minimum and mean values for Hue Saturation and Brightness were extracted.</a:t>
            </a:r>
            <a:endParaRPr sz="1800">
              <a:latin typeface="Century Gothic"/>
              <a:ea typeface="Century Gothic"/>
              <a:cs typeface="Century Gothic"/>
              <a:sym typeface="Century Gothic"/>
            </a:endParaRPr>
          </a:p>
          <a:p>
            <a:pPr marL="457200" lvl="0" indent="-349250" algn="l" rtl="0">
              <a:spcBef>
                <a:spcPts val="1000"/>
              </a:spcBef>
              <a:spcAft>
                <a:spcPts val="0"/>
              </a:spcAft>
              <a:buSzPts val="1900"/>
              <a:buFont typeface="Century Gothic"/>
              <a:buChar char="●"/>
            </a:pPr>
            <a:r>
              <a:rPr lang="en-US" sz="1800">
                <a:latin typeface="Century Gothic"/>
                <a:ea typeface="Century Gothic"/>
                <a:cs typeface="Century Gothic"/>
                <a:sym typeface="Century Gothic"/>
              </a:rPr>
              <a:t>Facecount in each image with people were found</a:t>
            </a:r>
            <a:endParaRPr sz="1800">
              <a:latin typeface="Century Gothic"/>
              <a:ea typeface="Century Gothic"/>
              <a:cs typeface="Century Gothic"/>
              <a:sym typeface="Century Gothic"/>
            </a:endParaRPr>
          </a:p>
          <a:p>
            <a:pPr marL="457200" lvl="0" indent="-349250" algn="l" rtl="0">
              <a:spcBef>
                <a:spcPts val="1000"/>
              </a:spcBef>
              <a:spcAft>
                <a:spcPts val="0"/>
              </a:spcAft>
              <a:buSzPts val="1900"/>
              <a:buFont typeface="Century Gothic"/>
              <a:buChar char="●"/>
            </a:pPr>
            <a:r>
              <a:rPr lang="en-US" sz="1800">
                <a:latin typeface="Century Gothic"/>
                <a:ea typeface="Century Gothic"/>
                <a:cs typeface="Century Gothic"/>
                <a:sym typeface="Century Gothic"/>
              </a:rPr>
              <a:t>T test was run on each of the feature with the target variable to test significance </a:t>
            </a:r>
            <a:endParaRPr sz="1800">
              <a:latin typeface="Century Gothic"/>
              <a:ea typeface="Century Gothic"/>
              <a:cs typeface="Century Gothic"/>
              <a:sym typeface="Century Gothic"/>
            </a:endParaRPr>
          </a:p>
          <a:p>
            <a:pPr marL="457200" lvl="0" indent="-349250" algn="l" rtl="0">
              <a:spcBef>
                <a:spcPts val="1000"/>
              </a:spcBef>
              <a:spcAft>
                <a:spcPts val="0"/>
              </a:spcAft>
              <a:buSzPts val="1900"/>
              <a:buFont typeface="Century Gothic"/>
              <a:buChar char="●"/>
            </a:pPr>
            <a:r>
              <a:rPr lang="en-US" sz="1800">
                <a:latin typeface="Century Gothic"/>
                <a:ea typeface="Century Gothic"/>
                <a:cs typeface="Century Gothic"/>
                <a:sym typeface="Century Gothic"/>
              </a:rPr>
              <a:t>Most of the variables  turned out to be significant variables.</a:t>
            </a:r>
            <a:endParaRPr sz="1800">
              <a:latin typeface="Century Gothic"/>
              <a:ea typeface="Century Gothic"/>
              <a:cs typeface="Century Gothic"/>
              <a:sym typeface="Century Gothic"/>
            </a:endParaRPr>
          </a:p>
          <a:p>
            <a:pPr marL="457200" lvl="0" indent="0" algn="l" rtl="0">
              <a:spcBef>
                <a:spcPts val="1000"/>
              </a:spcBef>
              <a:spcAft>
                <a:spcPts val="0"/>
              </a:spcAft>
              <a:buNone/>
            </a:pPr>
            <a:endParaRPr sz="1800">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p>
          <a:p>
            <a:pPr marL="0" lvl="0" indent="0" algn="l" rtl="0">
              <a:lnSpc>
                <a:spcPct val="100000"/>
              </a:lnSpc>
              <a:spcBef>
                <a:spcPts val="1000"/>
              </a:spcBef>
              <a:spcAft>
                <a:spcPts val="0"/>
              </a:spcAft>
              <a:buSzPts val="1800"/>
              <a:buNone/>
            </a:pPr>
            <a:endParaRPr/>
          </a:p>
        </p:txBody>
      </p:sp>
      <p:pic>
        <p:nvPicPr>
          <p:cNvPr id="369" name="Google Shape;369;p21"/>
          <p:cNvPicPr preferRelativeResize="0"/>
          <p:nvPr/>
        </p:nvPicPr>
        <p:blipFill>
          <a:blip r:embed="rId3">
            <a:alphaModFix/>
          </a:blip>
          <a:stretch>
            <a:fillRect/>
          </a:stretch>
        </p:blipFill>
        <p:spPr>
          <a:xfrm>
            <a:off x="8002150" y="2012000"/>
            <a:ext cx="3469600" cy="368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84ecd9ab41_5_3"/>
          <p:cNvSpPr txBox="1">
            <a:spLocks noGrp="1"/>
          </p:cNvSpPr>
          <p:nvPr>
            <p:ph type="title"/>
          </p:nvPr>
        </p:nvSpPr>
        <p:spPr>
          <a:xfrm>
            <a:off x="2501900" y="5786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Exploratory Analysis - Image</a:t>
            </a:r>
            <a:endParaRPr b="1">
              <a:highlight>
                <a:srgbClr val="FFFF00"/>
              </a:highlight>
            </a:endParaRPr>
          </a:p>
        </p:txBody>
      </p:sp>
      <p:sp>
        <p:nvSpPr>
          <p:cNvPr id="375" name="Google Shape;375;g84ecd9ab41_5_3"/>
          <p:cNvSpPr txBox="1">
            <a:spLocks noGrp="1"/>
          </p:cNvSpPr>
          <p:nvPr>
            <p:ph type="body" idx="1"/>
          </p:nvPr>
        </p:nvSpPr>
        <p:spPr>
          <a:xfrm>
            <a:off x="2039651" y="1859600"/>
            <a:ext cx="4213500" cy="3777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None/>
            </a:pPr>
            <a:endParaRPr sz="1900">
              <a:latin typeface="Montserrat"/>
              <a:ea typeface="Montserrat"/>
              <a:cs typeface="Montserrat"/>
              <a:sym typeface="Montserrat"/>
            </a:endParaRPr>
          </a:p>
          <a:p>
            <a:pPr marL="457200" lvl="0" indent="-349250" algn="l" rtl="0">
              <a:spcBef>
                <a:spcPts val="1000"/>
              </a:spcBef>
              <a:spcAft>
                <a:spcPts val="0"/>
              </a:spcAft>
              <a:buSzPts val="1900"/>
              <a:buFont typeface="Century Gothic"/>
              <a:buChar char="●"/>
            </a:pPr>
            <a:r>
              <a:rPr lang="en-US" sz="1800">
                <a:latin typeface="Century Gothic"/>
                <a:ea typeface="Century Gothic"/>
                <a:cs typeface="Century Gothic"/>
                <a:sym typeface="Century Gothic"/>
              </a:rPr>
              <a:t>Correlation plot was created using corrplot in R</a:t>
            </a:r>
            <a:endParaRPr sz="1800">
              <a:latin typeface="Century Gothic"/>
              <a:ea typeface="Century Gothic"/>
              <a:cs typeface="Century Gothic"/>
              <a:sym typeface="Century Gothic"/>
            </a:endParaRPr>
          </a:p>
          <a:p>
            <a:pPr marL="457200" lvl="0" indent="-349250" algn="l" rtl="0">
              <a:spcBef>
                <a:spcPts val="1000"/>
              </a:spcBef>
              <a:spcAft>
                <a:spcPts val="0"/>
              </a:spcAft>
              <a:buSzPts val="1900"/>
              <a:buFont typeface="Century Gothic"/>
              <a:buChar char="●"/>
            </a:pPr>
            <a:r>
              <a:rPr lang="en-US" sz="1800">
                <a:latin typeface="Century Gothic"/>
                <a:ea typeface="Century Gothic"/>
                <a:cs typeface="Century Gothic"/>
                <a:sym typeface="Century Gothic"/>
              </a:rPr>
              <a:t>The plot shows significant correlation between the target variable and Saturation and brightness variables.</a:t>
            </a:r>
            <a:endParaRPr sz="1800">
              <a:latin typeface="Century Gothic"/>
              <a:ea typeface="Century Gothic"/>
              <a:cs typeface="Century Gothic"/>
              <a:sym typeface="Century Gothic"/>
            </a:endParaRPr>
          </a:p>
          <a:p>
            <a:pPr marL="457200" lvl="0" indent="-342900" algn="l" rtl="0">
              <a:spcBef>
                <a:spcPts val="1000"/>
              </a:spcBef>
              <a:spcAft>
                <a:spcPts val="0"/>
              </a:spcAft>
              <a:buSzPts val="1800"/>
              <a:buFont typeface="Century Gothic"/>
              <a:buChar char="●"/>
            </a:pPr>
            <a:r>
              <a:rPr lang="en-US" sz="1800">
                <a:latin typeface="Century Gothic"/>
                <a:ea typeface="Century Gothic"/>
                <a:cs typeface="Century Gothic"/>
                <a:sym typeface="Century Gothic"/>
              </a:rPr>
              <a:t>Mean,SD,Min,Max for each numerical field is found and is present in Appendix sheet A7</a:t>
            </a:r>
            <a:endParaRPr sz="1800">
              <a:latin typeface="Century Gothic"/>
              <a:ea typeface="Century Gothic"/>
              <a:cs typeface="Century Gothic"/>
              <a:sym typeface="Century Gothic"/>
            </a:endParaRPr>
          </a:p>
          <a:p>
            <a:pPr marL="457200" lvl="0" indent="0" algn="l" rtl="0">
              <a:spcBef>
                <a:spcPts val="1000"/>
              </a:spcBef>
              <a:spcAft>
                <a:spcPts val="0"/>
              </a:spcAft>
              <a:buNone/>
            </a:pPr>
            <a:endParaRPr sz="1900">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sz="1800"/>
          </a:p>
          <a:p>
            <a:pPr marL="0" lvl="0" indent="0" algn="l" rtl="0">
              <a:lnSpc>
                <a:spcPct val="100000"/>
              </a:lnSpc>
              <a:spcBef>
                <a:spcPts val="1000"/>
              </a:spcBef>
              <a:spcAft>
                <a:spcPts val="0"/>
              </a:spcAft>
              <a:buSzPts val="1800"/>
              <a:buNone/>
            </a:pPr>
            <a:endParaRPr sz="1800"/>
          </a:p>
        </p:txBody>
      </p:sp>
      <p:pic>
        <p:nvPicPr>
          <p:cNvPr id="376" name="Google Shape;376;g84ecd9ab41_5_3"/>
          <p:cNvPicPr preferRelativeResize="0"/>
          <p:nvPr/>
        </p:nvPicPr>
        <p:blipFill>
          <a:blip r:embed="rId3">
            <a:alphaModFix/>
          </a:blip>
          <a:stretch>
            <a:fillRect/>
          </a:stretch>
        </p:blipFill>
        <p:spPr>
          <a:xfrm>
            <a:off x="6700674" y="1999873"/>
            <a:ext cx="4875100" cy="4011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2"/>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Image Analysis findings</a:t>
            </a:r>
            <a:endParaRPr b="1"/>
          </a:p>
          <a:p>
            <a:pPr marL="0" lvl="0" indent="0" algn="l" rtl="0">
              <a:lnSpc>
                <a:spcPct val="100000"/>
              </a:lnSpc>
              <a:spcBef>
                <a:spcPts val="0"/>
              </a:spcBef>
              <a:spcAft>
                <a:spcPts val="0"/>
              </a:spcAft>
              <a:buClr>
                <a:srgbClr val="262626"/>
              </a:buClr>
              <a:buSzPts val="1800"/>
              <a:buNone/>
            </a:pPr>
            <a:endParaRPr b="1"/>
          </a:p>
        </p:txBody>
      </p:sp>
      <p:sp>
        <p:nvSpPr>
          <p:cNvPr id="382" name="Google Shape;382;p22"/>
          <p:cNvSpPr txBox="1">
            <a:spLocks noGrp="1"/>
          </p:cNvSpPr>
          <p:nvPr>
            <p:ph type="body" idx="1"/>
          </p:nvPr>
        </p:nvSpPr>
        <p:spPr>
          <a:xfrm>
            <a:off x="1901225" y="1723875"/>
            <a:ext cx="4557600" cy="45429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1000"/>
              </a:spcBef>
              <a:spcAft>
                <a:spcPts val="0"/>
              </a:spcAft>
              <a:buSzPts val="1800"/>
              <a:buNone/>
            </a:pPr>
            <a:r>
              <a:rPr lang="en-US" sz="2000">
                <a:latin typeface="Montserrat"/>
                <a:ea typeface="Montserrat"/>
                <a:cs typeface="Montserrat"/>
                <a:sym typeface="Montserrat"/>
              </a:rPr>
              <a:t>Image Features(HSV) for Depressed and Normal people were obtained: </a:t>
            </a:r>
            <a:endParaRPr sz="2000">
              <a:latin typeface="Montserrat"/>
              <a:ea typeface="Montserrat"/>
              <a:cs typeface="Montserrat"/>
              <a:sym typeface="Montserrat"/>
            </a:endParaRPr>
          </a:p>
          <a:p>
            <a:pPr marL="457200" lvl="0" indent="-342900" algn="l" rtl="0">
              <a:spcBef>
                <a:spcPts val="0"/>
              </a:spcBef>
              <a:spcAft>
                <a:spcPts val="0"/>
              </a:spcAft>
              <a:buSzPts val="1800"/>
              <a:buChar char="●"/>
            </a:pPr>
            <a:r>
              <a:rPr lang="en-US" sz="1800" b="1">
                <a:latin typeface="Montserrat"/>
                <a:ea typeface="Montserrat"/>
                <a:cs typeface="Montserrat"/>
                <a:sym typeface="Montserrat"/>
              </a:rPr>
              <a:t>Brightness </a:t>
            </a:r>
            <a:r>
              <a:rPr lang="en-US" sz="1800">
                <a:latin typeface="Montserrat"/>
                <a:ea typeface="Montserrat"/>
                <a:cs typeface="Montserrat"/>
                <a:sym typeface="Montserrat"/>
              </a:rPr>
              <a:t>and </a:t>
            </a:r>
            <a:r>
              <a:rPr lang="en-US" sz="1800" b="1">
                <a:latin typeface="Montserrat"/>
                <a:ea typeface="Montserrat"/>
                <a:cs typeface="Montserrat"/>
                <a:sym typeface="Montserrat"/>
              </a:rPr>
              <a:t>Saturation </a:t>
            </a:r>
            <a:r>
              <a:rPr lang="en-US" sz="1800">
                <a:latin typeface="Montserrat"/>
                <a:ea typeface="Montserrat"/>
                <a:cs typeface="Montserrat"/>
                <a:sym typeface="Montserrat"/>
              </a:rPr>
              <a:t>are low in depressed people images compared to normal people.</a:t>
            </a:r>
            <a:endParaRPr sz="1800">
              <a:latin typeface="Montserrat"/>
              <a:ea typeface="Montserrat"/>
              <a:cs typeface="Montserrat"/>
              <a:sym typeface="Montserrat"/>
            </a:endParaRPr>
          </a:p>
          <a:p>
            <a:pPr marL="457200" lvl="0" indent="-342900" algn="l" rtl="0">
              <a:spcBef>
                <a:spcPts val="0"/>
              </a:spcBef>
              <a:spcAft>
                <a:spcPts val="0"/>
              </a:spcAft>
              <a:buSzPts val="1800"/>
              <a:buChar char="●"/>
            </a:pPr>
            <a:r>
              <a:rPr lang="en-US" sz="1800" b="1">
                <a:latin typeface="Montserrat"/>
                <a:ea typeface="Montserrat"/>
                <a:cs typeface="Montserrat"/>
                <a:sym typeface="Montserrat"/>
              </a:rPr>
              <a:t>Average face-count </a:t>
            </a:r>
            <a:r>
              <a:rPr lang="en-US" sz="1800">
                <a:latin typeface="Montserrat"/>
                <a:ea typeface="Montserrat"/>
                <a:cs typeface="Montserrat"/>
                <a:sym typeface="Montserrat"/>
              </a:rPr>
              <a:t>for depressed people are 2 and for normal are 7. </a:t>
            </a:r>
            <a:endParaRPr sz="1800">
              <a:latin typeface="Montserrat"/>
              <a:ea typeface="Montserrat"/>
              <a:cs typeface="Montserrat"/>
              <a:sym typeface="Montserrat"/>
            </a:endParaRPr>
          </a:p>
          <a:p>
            <a:pPr marL="457200" lvl="0" indent="-342900" algn="l" rtl="0">
              <a:spcBef>
                <a:spcPts val="0"/>
              </a:spcBef>
              <a:spcAft>
                <a:spcPts val="0"/>
              </a:spcAft>
              <a:buSzPts val="1800"/>
              <a:buChar char="●"/>
            </a:pPr>
            <a:r>
              <a:rPr lang="en-US" sz="1800">
                <a:latin typeface="Montserrat"/>
                <a:ea typeface="Montserrat"/>
                <a:cs typeface="Montserrat"/>
                <a:sym typeface="Montserrat"/>
              </a:rPr>
              <a:t>Normal people post</a:t>
            </a:r>
            <a:r>
              <a:rPr lang="en-US" sz="1800" b="1">
                <a:latin typeface="Montserrat"/>
                <a:ea typeface="Montserrat"/>
                <a:cs typeface="Montserrat"/>
                <a:sym typeface="Montserrat"/>
              </a:rPr>
              <a:t> images with smiles</a:t>
            </a:r>
            <a:r>
              <a:rPr lang="en-US" sz="1800">
                <a:latin typeface="Montserrat"/>
                <a:ea typeface="Montserrat"/>
                <a:cs typeface="Montserrat"/>
                <a:sym typeface="Montserrat"/>
              </a:rPr>
              <a:t> more than depressed people, on an average of 800/1000 posts for normal people and 450/1000 people for depressed people. </a:t>
            </a:r>
            <a:endParaRPr sz="2000">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sz="2000">
              <a:highlight>
                <a:srgbClr val="FFFF00"/>
              </a:highlight>
              <a:latin typeface="Montserrat"/>
              <a:ea typeface="Montserrat"/>
              <a:cs typeface="Montserrat"/>
              <a:sym typeface="Montserrat"/>
            </a:endParaRPr>
          </a:p>
        </p:txBody>
      </p:sp>
      <p:graphicFrame>
        <p:nvGraphicFramePr>
          <p:cNvPr id="383" name="Google Shape;383;p22"/>
          <p:cNvGraphicFramePr/>
          <p:nvPr/>
        </p:nvGraphicFramePr>
        <p:xfrm>
          <a:off x="6923024" y="2279982"/>
          <a:ext cx="4997925" cy="3535585"/>
        </p:xfrm>
        <a:graphic>
          <a:graphicData uri="http://schemas.openxmlformats.org/drawingml/2006/table">
            <a:tbl>
              <a:tblPr firstRow="1" bandRow="1">
                <a:noFill/>
                <a:tableStyleId>{D9F870BE-FC65-4053-873A-8DEFACADC258}</a:tableStyleId>
              </a:tblPr>
              <a:tblGrid>
                <a:gridCol w="1930375">
                  <a:extLst>
                    <a:ext uri="{9D8B030D-6E8A-4147-A177-3AD203B41FA5}">
                      <a16:colId xmlns:a16="http://schemas.microsoft.com/office/drawing/2014/main" val="20000"/>
                    </a:ext>
                  </a:extLst>
                </a:gridCol>
                <a:gridCol w="1570225">
                  <a:extLst>
                    <a:ext uri="{9D8B030D-6E8A-4147-A177-3AD203B41FA5}">
                      <a16:colId xmlns:a16="http://schemas.microsoft.com/office/drawing/2014/main" val="20001"/>
                    </a:ext>
                  </a:extLst>
                </a:gridCol>
                <a:gridCol w="1497325">
                  <a:extLst>
                    <a:ext uri="{9D8B030D-6E8A-4147-A177-3AD203B41FA5}">
                      <a16:colId xmlns:a16="http://schemas.microsoft.com/office/drawing/2014/main" val="20002"/>
                    </a:ext>
                  </a:extLst>
                </a:gridCol>
              </a:tblGrid>
              <a:tr h="358975">
                <a:tc>
                  <a:txBody>
                    <a:bodyPr/>
                    <a:lstStyle/>
                    <a:p>
                      <a:pPr marL="0" marR="0" lvl="0" indent="0" algn="l" rtl="0">
                        <a:lnSpc>
                          <a:spcPct val="100000"/>
                        </a:lnSpc>
                        <a:spcBef>
                          <a:spcPts val="0"/>
                        </a:spcBef>
                        <a:spcAft>
                          <a:spcPts val="0"/>
                        </a:spcAft>
                        <a:buNone/>
                      </a:pPr>
                      <a:r>
                        <a:rPr lang="en-US" sz="1400" u="none" strike="noStrike" cap="none" dirty="0"/>
                        <a:t>Feature</a:t>
                      </a:r>
                      <a:endParaRPr dirty="0"/>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Depressed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Normal</a:t>
                      </a:r>
                      <a:endParaRPr/>
                    </a:p>
                  </a:txBody>
                  <a:tcPr marL="91450" marR="91450" marT="45725" marB="45725"/>
                </a:tc>
                <a:extLst>
                  <a:ext uri="{0D108BD9-81ED-4DB2-BD59-A6C34878D82A}">
                    <a16:rowId xmlns:a16="http://schemas.microsoft.com/office/drawing/2014/main" val="10000"/>
                  </a:ext>
                </a:extLst>
              </a:tr>
              <a:tr h="358975">
                <a:tc>
                  <a:txBody>
                    <a:bodyPr/>
                    <a:lstStyle/>
                    <a:p>
                      <a:pPr marL="0" marR="0" lvl="0" indent="0" algn="l" rtl="0">
                        <a:lnSpc>
                          <a:spcPct val="100000"/>
                        </a:lnSpc>
                        <a:spcBef>
                          <a:spcPts val="0"/>
                        </a:spcBef>
                        <a:spcAft>
                          <a:spcPts val="0"/>
                        </a:spcAft>
                        <a:buNone/>
                      </a:pPr>
                      <a:r>
                        <a:rPr lang="en-US" sz="1400" u="none" strike="noStrike" cap="none"/>
                        <a:t>Average Hue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58.47</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44.47</a:t>
                      </a:r>
                      <a:endParaRPr/>
                    </a:p>
                  </a:txBody>
                  <a:tcPr marL="91450" marR="91450" marT="45725" marB="45725"/>
                </a:tc>
                <a:extLst>
                  <a:ext uri="{0D108BD9-81ED-4DB2-BD59-A6C34878D82A}">
                    <a16:rowId xmlns:a16="http://schemas.microsoft.com/office/drawing/2014/main" val="10001"/>
                  </a:ext>
                </a:extLst>
              </a:tr>
              <a:tr h="358975">
                <a:tc>
                  <a:txBody>
                    <a:bodyPr/>
                    <a:lstStyle/>
                    <a:p>
                      <a:pPr marL="0" marR="0" lvl="0" indent="0" algn="l" rtl="0">
                        <a:lnSpc>
                          <a:spcPct val="100000"/>
                        </a:lnSpc>
                        <a:spcBef>
                          <a:spcPts val="0"/>
                        </a:spcBef>
                        <a:spcAft>
                          <a:spcPts val="0"/>
                        </a:spcAft>
                        <a:buNone/>
                      </a:pPr>
                      <a:r>
                        <a:rPr lang="en-US" sz="1400" u="none" strike="noStrike" cap="none"/>
                        <a:t>Average Saturation</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81.15</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156.44</a:t>
                      </a:r>
                      <a:endParaRPr/>
                    </a:p>
                  </a:txBody>
                  <a:tcPr marL="91450" marR="91450" marT="45725" marB="45725"/>
                </a:tc>
                <a:extLst>
                  <a:ext uri="{0D108BD9-81ED-4DB2-BD59-A6C34878D82A}">
                    <a16:rowId xmlns:a16="http://schemas.microsoft.com/office/drawing/2014/main" val="10002"/>
                  </a:ext>
                </a:extLst>
              </a:tr>
              <a:tr h="358975">
                <a:tc>
                  <a:txBody>
                    <a:bodyPr/>
                    <a:lstStyle/>
                    <a:p>
                      <a:pPr marL="0" marR="0" lvl="0" indent="0" algn="l" rtl="0">
                        <a:lnSpc>
                          <a:spcPct val="100000"/>
                        </a:lnSpc>
                        <a:spcBef>
                          <a:spcPts val="0"/>
                        </a:spcBef>
                        <a:spcAft>
                          <a:spcPts val="0"/>
                        </a:spcAft>
                        <a:buNone/>
                      </a:pPr>
                      <a:r>
                        <a:rPr lang="en-US" sz="1400" u="none" strike="noStrike" cap="none" dirty="0"/>
                        <a:t>Average Brightness</a:t>
                      </a:r>
                      <a:endParaRPr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138.87</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201.37</a:t>
                      </a:r>
                      <a:endParaRPr/>
                    </a:p>
                  </a:txBody>
                  <a:tcPr marL="91450" marR="91450" marT="45725" marB="45725"/>
                </a:tc>
                <a:extLst>
                  <a:ext uri="{0D108BD9-81ED-4DB2-BD59-A6C34878D82A}">
                    <a16:rowId xmlns:a16="http://schemas.microsoft.com/office/drawing/2014/main" val="10003"/>
                  </a:ext>
                </a:extLst>
              </a:tr>
              <a:tr h="153350">
                <a:tc>
                  <a:txBody>
                    <a:bodyPr/>
                    <a:lstStyle/>
                    <a:p>
                      <a:pPr marL="0" marR="0" lvl="0" indent="0" algn="l" rtl="0">
                        <a:lnSpc>
                          <a:spcPct val="100000"/>
                        </a:lnSpc>
                        <a:spcBef>
                          <a:spcPts val="0"/>
                        </a:spcBef>
                        <a:spcAft>
                          <a:spcPts val="0"/>
                        </a:spcAft>
                        <a:buNone/>
                      </a:pPr>
                      <a:r>
                        <a:rPr lang="en-US" sz="1400" u="none" strike="noStrike" cap="none"/>
                        <a:t>Huemax</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149.54</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93.54</a:t>
                      </a:r>
                      <a:endParaRPr/>
                    </a:p>
                  </a:txBody>
                  <a:tcPr marL="91450" marR="91450" marT="45725" marB="45725"/>
                </a:tc>
                <a:extLst>
                  <a:ext uri="{0D108BD9-81ED-4DB2-BD59-A6C34878D82A}">
                    <a16:rowId xmlns:a16="http://schemas.microsoft.com/office/drawing/2014/main" val="10004"/>
                  </a:ext>
                </a:extLst>
              </a:tr>
              <a:tr h="358975">
                <a:tc>
                  <a:txBody>
                    <a:bodyPr/>
                    <a:lstStyle/>
                    <a:p>
                      <a:pPr marL="0" marR="0" lvl="0" indent="0" algn="l" rtl="0">
                        <a:lnSpc>
                          <a:spcPct val="100000"/>
                        </a:lnSpc>
                        <a:spcBef>
                          <a:spcPts val="0"/>
                        </a:spcBef>
                        <a:spcAft>
                          <a:spcPts val="0"/>
                        </a:spcAft>
                        <a:buNone/>
                      </a:pPr>
                      <a:r>
                        <a:rPr lang="en-US" sz="1400" u="none" strike="noStrike" cap="none"/>
                        <a:t>Huemin</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8.644</a:t>
                      </a:r>
                      <a:endParaRPr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8.208</a:t>
                      </a:r>
                      <a:endParaRPr/>
                    </a:p>
                  </a:txBody>
                  <a:tcPr marL="91450" marR="91450" marT="45725" marB="45725"/>
                </a:tc>
                <a:extLst>
                  <a:ext uri="{0D108BD9-81ED-4DB2-BD59-A6C34878D82A}">
                    <a16:rowId xmlns:a16="http://schemas.microsoft.com/office/drawing/2014/main" val="10005"/>
                  </a:ext>
                </a:extLst>
              </a:tr>
              <a:tr h="358975">
                <a:tc>
                  <a:txBody>
                    <a:bodyPr/>
                    <a:lstStyle/>
                    <a:p>
                      <a:pPr marL="0" marR="0" lvl="0" indent="0" algn="l" rtl="0">
                        <a:lnSpc>
                          <a:spcPct val="100000"/>
                        </a:lnSpc>
                        <a:spcBef>
                          <a:spcPts val="0"/>
                        </a:spcBef>
                        <a:spcAft>
                          <a:spcPts val="0"/>
                        </a:spcAft>
                        <a:buNone/>
                      </a:pPr>
                      <a:r>
                        <a:rPr lang="en-US" sz="1400" u="none" strike="noStrike" cap="none"/>
                        <a:t>Saturation Max</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179</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227.442</a:t>
                      </a:r>
                      <a:endParaRPr/>
                    </a:p>
                  </a:txBody>
                  <a:tcPr marL="91450" marR="91450" marT="45725" marB="45725"/>
                </a:tc>
                <a:extLst>
                  <a:ext uri="{0D108BD9-81ED-4DB2-BD59-A6C34878D82A}">
                    <a16:rowId xmlns:a16="http://schemas.microsoft.com/office/drawing/2014/main" val="10006"/>
                  </a:ext>
                </a:extLst>
              </a:tr>
              <a:tr h="358975">
                <a:tc>
                  <a:txBody>
                    <a:bodyPr/>
                    <a:lstStyle/>
                    <a:p>
                      <a:pPr marL="0" marR="0" lvl="0" indent="0" algn="l" rtl="0">
                        <a:lnSpc>
                          <a:spcPct val="100000"/>
                        </a:lnSpc>
                        <a:spcBef>
                          <a:spcPts val="0"/>
                        </a:spcBef>
                        <a:spcAft>
                          <a:spcPts val="0"/>
                        </a:spcAft>
                        <a:buNone/>
                      </a:pPr>
                      <a:r>
                        <a:rPr lang="en-US" sz="1400" u="none" strike="noStrike" cap="none"/>
                        <a:t>Saturation Min</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13.57</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59.453</a:t>
                      </a:r>
                      <a:endParaRPr/>
                    </a:p>
                  </a:txBody>
                  <a:tcPr marL="91450" marR="91450" marT="45725" marB="45725"/>
                </a:tc>
                <a:extLst>
                  <a:ext uri="{0D108BD9-81ED-4DB2-BD59-A6C34878D82A}">
                    <a16:rowId xmlns:a16="http://schemas.microsoft.com/office/drawing/2014/main" val="10007"/>
                  </a:ext>
                </a:extLst>
              </a:tr>
              <a:tr h="358975">
                <a:tc>
                  <a:txBody>
                    <a:bodyPr/>
                    <a:lstStyle/>
                    <a:p>
                      <a:pPr marL="0" marR="0" lvl="0" indent="0" algn="l" rtl="0">
                        <a:lnSpc>
                          <a:spcPct val="100000"/>
                        </a:lnSpc>
                        <a:spcBef>
                          <a:spcPts val="0"/>
                        </a:spcBef>
                        <a:spcAft>
                          <a:spcPts val="0"/>
                        </a:spcAft>
                        <a:buNone/>
                      </a:pPr>
                      <a:r>
                        <a:rPr lang="en-US" sz="1400" u="none" strike="noStrike" cap="none"/>
                        <a:t>Brightness Max</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211.054</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242.881</a:t>
                      </a:r>
                      <a:endParaRPr/>
                    </a:p>
                  </a:txBody>
                  <a:tcPr marL="91450" marR="91450" marT="45725" marB="45725"/>
                </a:tc>
                <a:extLst>
                  <a:ext uri="{0D108BD9-81ED-4DB2-BD59-A6C34878D82A}">
                    <a16:rowId xmlns:a16="http://schemas.microsoft.com/office/drawing/2014/main" val="10008"/>
                  </a:ext>
                </a:extLst>
              </a:tr>
              <a:tr h="358975">
                <a:tc>
                  <a:txBody>
                    <a:bodyPr/>
                    <a:lstStyle/>
                    <a:p>
                      <a:pPr marL="0" marR="0" lvl="0" indent="0" algn="l" rtl="0">
                        <a:lnSpc>
                          <a:spcPct val="100000"/>
                        </a:lnSpc>
                        <a:spcBef>
                          <a:spcPts val="0"/>
                        </a:spcBef>
                        <a:spcAft>
                          <a:spcPts val="0"/>
                        </a:spcAft>
                        <a:buNone/>
                      </a:pPr>
                      <a:r>
                        <a:rPr lang="en-US" sz="1400" u="none" strike="noStrike" cap="none"/>
                        <a:t>Brightness Min</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52</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112.443</a:t>
                      </a:r>
                      <a:endParaRPr dirty="0"/>
                    </a:p>
                  </a:txBody>
                  <a:tcPr marL="91450" marR="91450" marT="45725" marB="45725"/>
                </a:tc>
                <a:extLst>
                  <a:ext uri="{0D108BD9-81ED-4DB2-BD59-A6C34878D82A}">
                    <a16:rowId xmlns:a16="http://schemas.microsoft.com/office/drawing/2014/main" val="10009"/>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3"/>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Face detection using openCV and python</a:t>
            </a:r>
            <a:br>
              <a:rPr lang="en-US"/>
            </a:br>
            <a:br>
              <a:rPr lang="en-US"/>
            </a:br>
            <a:endParaRPr/>
          </a:p>
        </p:txBody>
      </p:sp>
      <p:sp>
        <p:nvSpPr>
          <p:cNvPr id="389" name="Google Shape;389;p23"/>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Arial"/>
              <a:buChar char="•"/>
            </a:pPr>
            <a:r>
              <a:rPr lang="en-US"/>
              <a:t>Face detection algorithm was run on multiple images to identify number of faces.</a:t>
            </a:r>
            <a:endParaRPr/>
          </a:p>
          <a:p>
            <a:pPr marL="457200" lvl="0" indent="-342900" algn="l" rtl="0">
              <a:lnSpc>
                <a:spcPct val="100000"/>
              </a:lnSpc>
              <a:spcBef>
                <a:spcPts val="1000"/>
              </a:spcBef>
              <a:spcAft>
                <a:spcPts val="0"/>
              </a:spcAft>
              <a:buSzPts val="1800"/>
              <a:buFont typeface="Arial"/>
              <a:buChar char="•"/>
            </a:pPr>
            <a:r>
              <a:rPr lang="en-US"/>
              <a:t>Maximum number of faces the algorithm detected was 14. </a:t>
            </a:r>
            <a:endParaRPr/>
          </a:p>
          <a:p>
            <a:pPr marL="457200" lvl="0" indent="-342900" algn="l" rtl="0">
              <a:lnSpc>
                <a:spcPct val="100000"/>
              </a:lnSpc>
              <a:spcBef>
                <a:spcPts val="1000"/>
              </a:spcBef>
              <a:spcAft>
                <a:spcPts val="0"/>
              </a:spcAft>
              <a:buSzPts val="1800"/>
              <a:buChar char="•"/>
            </a:pPr>
            <a:r>
              <a:rPr lang="en-US"/>
              <a:t>openCV library with Haar Cascade Implementation for detecting faces was used. </a:t>
            </a:r>
            <a:endParaRPr/>
          </a:p>
          <a:p>
            <a:pPr marL="457200" lvl="0" indent="-342900" algn="l" rtl="0">
              <a:lnSpc>
                <a:spcPct val="100000"/>
              </a:lnSpc>
              <a:spcBef>
                <a:spcPts val="1000"/>
              </a:spcBef>
              <a:spcAft>
                <a:spcPts val="0"/>
              </a:spcAft>
              <a:buSzPts val="1800"/>
              <a:buChar char="•"/>
            </a:pPr>
            <a:r>
              <a:rPr lang="en-US"/>
              <a:t>A maximum of 21 faces were recognized correctly. </a:t>
            </a:r>
            <a:endParaRPr/>
          </a:p>
          <a:p>
            <a:pPr marL="457200" lvl="0" indent="0" algn="l" rtl="0">
              <a:lnSpc>
                <a:spcPct val="100000"/>
              </a:lnSpc>
              <a:spcBef>
                <a:spcPts val="1000"/>
              </a:spcBef>
              <a:spcAft>
                <a:spcPts val="0"/>
              </a:spcAft>
              <a:buNone/>
            </a:pPr>
            <a:endParaRPr>
              <a:highlight>
                <a:srgbClr val="FFFF00"/>
              </a:highlight>
            </a:endParaRPr>
          </a:p>
          <a:p>
            <a:pPr marL="114300" lvl="0" indent="0" algn="l" rtl="0">
              <a:lnSpc>
                <a:spcPct val="100000"/>
              </a:lnSpc>
              <a:spcBef>
                <a:spcPts val="1000"/>
              </a:spcBef>
              <a:spcAft>
                <a:spcPts val="0"/>
              </a:spcAft>
              <a:buSzPts val="1800"/>
              <a:buNone/>
            </a:pPr>
            <a:endParaRPr/>
          </a:p>
        </p:txBody>
      </p:sp>
      <p:pic>
        <p:nvPicPr>
          <p:cNvPr id="390" name="Google Shape;390;p23"/>
          <p:cNvPicPr preferRelativeResize="0"/>
          <p:nvPr/>
        </p:nvPicPr>
        <p:blipFill rotWithShape="1">
          <a:blip r:embed="rId3">
            <a:alphaModFix/>
          </a:blip>
          <a:srcRect/>
          <a:stretch/>
        </p:blipFill>
        <p:spPr>
          <a:xfrm>
            <a:off x="2118350" y="3823151"/>
            <a:ext cx="3977652" cy="2878374"/>
          </a:xfrm>
          <a:prstGeom prst="rect">
            <a:avLst/>
          </a:prstGeom>
          <a:noFill/>
          <a:ln>
            <a:noFill/>
          </a:ln>
        </p:spPr>
      </p:pic>
      <p:pic>
        <p:nvPicPr>
          <p:cNvPr id="391" name="Google Shape;391;p23"/>
          <p:cNvPicPr preferRelativeResize="0"/>
          <p:nvPr/>
        </p:nvPicPr>
        <p:blipFill rotWithShape="1">
          <a:blip r:embed="rId4">
            <a:alphaModFix/>
          </a:blip>
          <a:srcRect/>
          <a:stretch/>
        </p:blipFill>
        <p:spPr>
          <a:xfrm>
            <a:off x="6566850" y="3823150"/>
            <a:ext cx="4450076" cy="2845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4"/>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Feature Extraction</a:t>
            </a:r>
            <a:endParaRPr/>
          </a:p>
        </p:txBody>
      </p:sp>
      <p:sp>
        <p:nvSpPr>
          <p:cNvPr id="397" name="Google Shape;397;p24"/>
          <p:cNvSpPr txBox="1">
            <a:spLocks noGrp="1"/>
          </p:cNvSpPr>
          <p:nvPr>
            <p:ph type="body" idx="1"/>
          </p:nvPr>
        </p:nvSpPr>
        <p:spPr>
          <a:xfrm>
            <a:off x="2431987" y="1419975"/>
            <a:ext cx="8915400" cy="3777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Arial"/>
              <a:buChar char="•"/>
            </a:pPr>
            <a:r>
              <a:rPr lang="en-US">
                <a:latin typeface="Century Gothic"/>
                <a:ea typeface="Century Gothic"/>
                <a:cs typeface="Century Gothic"/>
                <a:sym typeface="Century Gothic"/>
              </a:rPr>
              <a:t>We used </a:t>
            </a:r>
            <a:r>
              <a:rPr lang="en-US" b="1">
                <a:latin typeface="Century Gothic"/>
                <a:ea typeface="Century Gothic"/>
                <a:cs typeface="Century Gothic"/>
                <a:sym typeface="Century Gothic"/>
              </a:rPr>
              <a:t>openCV </a:t>
            </a:r>
            <a:r>
              <a:rPr lang="en-US">
                <a:latin typeface="Century Gothic"/>
                <a:ea typeface="Century Gothic"/>
                <a:cs typeface="Century Gothic"/>
                <a:sym typeface="Century Gothic"/>
              </a:rPr>
              <a:t>and Python to perform the image analysis and </a:t>
            </a:r>
            <a:r>
              <a:rPr lang="en-US" b="1">
                <a:latin typeface="Century Gothic"/>
                <a:ea typeface="Century Gothic"/>
                <a:cs typeface="Century Gothic"/>
                <a:sym typeface="Century Gothic"/>
              </a:rPr>
              <a:t>detect faces</a:t>
            </a:r>
            <a:r>
              <a:rPr lang="en-US">
                <a:latin typeface="Century Gothic"/>
                <a:ea typeface="Century Gothic"/>
                <a:cs typeface="Century Gothic"/>
                <a:sym typeface="Century Gothic"/>
              </a:rPr>
              <a:t>. </a:t>
            </a:r>
            <a:endParaRPr>
              <a:latin typeface="Century Gothic"/>
              <a:ea typeface="Century Gothic"/>
              <a:cs typeface="Century Gothic"/>
              <a:sym typeface="Century Gothic"/>
            </a:endParaRPr>
          </a:p>
          <a:p>
            <a:pPr marL="457200" lvl="0" indent="-342900" algn="l" rtl="0">
              <a:lnSpc>
                <a:spcPct val="100000"/>
              </a:lnSpc>
              <a:spcBef>
                <a:spcPts val="1000"/>
              </a:spcBef>
              <a:spcAft>
                <a:spcPts val="0"/>
              </a:spcAft>
              <a:buSzPts val="1800"/>
              <a:buFont typeface="Century Gothic"/>
              <a:buChar char="•"/>
            </a:pPr>
            <a:r>
              <a:rPr lang="en-US">
                <a:latin typeface="Century Gothic"/>
                <a:ea typeface="Century Gothic"/>
                <a:cs typeface="Century Gothic"/>
                <a:sym typeface="Century Gothic"/>
              </a:rPr>
              <a:t>Pixel-level averages were computed for Hue, Saturation, and Value (HSV).  </a:t>
            </a:r>
            <a:endParaRPr>
              <a:latin typeface="Century Gothic"/>
              <a:ea typeface="Century Gothic"/>
              <a:cs typeface="Century Gothic"/>
              <a:sym typeface="Century Gothic"/>
            </a:endParaRPr>
          </a:p>
          <a:p>
            <a:pPr marL="457200" lvl="0" indent="-342900" algn="l" rtl="0">
              <a:lnSpc>
                <a:spcPct val="100000"/>
              </a:lnSpc>
              <a:spcBef>
                <a:spcPts val="1000"/>
              </a:spcBef>
              <a:spcAft>
                <a:spcPts val="0"/>
              </a:spcAft>
              <a:buSzPts val="1800"/>
              <a:buFont typeface="Century Gothic"/>
              <a:buChar char="•"/>
            </a:pPr>
            <a:r>
              <a:rPr lang="en-US">
                <a:latin typeface="Century Gothic"/>
                <a:ea typeface="Century Gothic"/>
                <a:cs typeface="Century Gothic"/>
                <a:sym typeface="Century Gothic"/>
              </a:rPr>
              <a:t>Normal ranges for HSV in openCV are Hue(0-180), Saturation and Value(0-255).</a:t>
            </a:r>
            <a:endParaRPr>
              <a:latin typeface="Century Gothic"/>
              <a:ea typeface="Century Gothic"/>
              <a:cs typeface="Century Gothic"/>
              <a:sym typeface="Century Gothic"/>
            </a:endParaRPr>
          </a:p>
          <a:p>
            <a:pPr marL="457200" lvl="0" indent="-342900" algn="l" rtl="0">
              <a:lnSpc>
                <a:spcPct val="100000"/>
              </a:lnSpc>
              <a:spcBef>
                <a:spcPts val="1000"/>
              </a:spcBef>
              <a:spcAft>
                <a:spcPts val="0"/>
              </a:spcAft>
              <a:buSzPts val="1800"/>
              <a:buFont typeface="Century Gothic"/>
              <a:buChar char="•"/>
            </a:pPr>
            <a:r>
              <a:rPr lang="en-US">
                <a:latin typeface="Century Gothic"/>
                <a:ea typeface="Century Gothic"/>
                <a:cs typeface="Century Gothic"/>
                <a:sym typeface="Century Gothic"/>
              </a:rPr>
              <a:t>Example to show the HSV scale with values 37.26057442,  32.79710562, 183.72624829.</a:t>
            </a:r>
            <a:endParaRPr>
              <a:latin typeface="Century Gothic"/>
              <a:ea typeface="Century Gothic"/>
              <a:cs typeface="Century Gothic"/>
              <a:sym typeface="Century Gothic"/>
            </a:endParaRPr>
          </a:p>
          <a:p>
            <a:pPr marL="457200" lvl="0" indent="-228600" algn="l" rtl="0">
              <a:lnSpc>
                <a:spcPct val="100000"/>
              </a:lnSpc>
              <a:spcBef>
                <a:spcPts val="1000"/>
              </a:spcBef>
              <a:spcAft>
                <a:spcPts val="0"/>
              </a:spcAft>
              <a:buSzPts val="1800"/>
              <a:buNone/>
            </a:pPr>
            <a:endParaRPr/>
          </a:p>
        </p:txBody>
      </p:sp>
      <p:pic>
        <p:nvPicPr>
          <p:cNvPr id="398" name="Google Shape;398;p24"/>
          <p:cNvPicPr preferRelativeResize="0"/>
          <p:nvPr/>
        </p:nvPicPr>
        <p:blipFill rotWithShape="1">
          <a:blip r:embed="rId3">
            <a:alphaModFix/>
          </a:blip>
          <a:srcRect/>
          <a:stretch/>
        </p:blipFill>
        <p:spPr>
          <a:xfrm>
            <a:off x="3161256" y="4293500"/>
            <a:ext cx="7293384" cy="2373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5"/>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Feature Extraction</a:t>
            </a:r>
            <a:endParaRPr/>
          </a:p>
        </p:txBody>
      </p:sp>
      <p:sp>
        <p:nvSpPr>
          <p:cNvPr id="404" name="Google Shape;404;p25"/>
          <p:cNvSpPr txBox="1">
            <a:spLocks noGrp="1"/>
          </p:cNvSpPr>
          <p:nvPr>
            <p:ph type="body" idx="1"/>
          </p:nvPr>
        </p:nvSpPr>
        <p:spPr>
          <a:xfrm>
            <a:off x="2591137" y="1540200"/>
            <a:ext cx="8915400" cy="377760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1000"/>
              </a:spcBef>
              <a:spcAft>
                <a:spcPts val="0"/>
              </a:spcAft>
              <a:buSzPts val="1800"/>
              <a:buNone/>
            </a:pPr>
            <a:r>
              <a:rPr lang="en-US"/>
              <a:t>We have added </a:t>
            </a:r>
            <a:r>
              <a:rPr lang="en-US" b="1"/>
              <a:t>Hue, Saturation, Value</a:t>
            </a:r>
            <a:r>
              <a:rPr lang="en-US"/>
              <a:t> and </a:t>
            </a:r>
            <a:r>
              <a:rPr lang="en-US" b="1"/>
              <a:t>Face count </a:t>
            </a:r>
            <a:r>
              <a:rPr lang="en-US"/>
              <a:t>as features into building the model.</a:t>
            </a:r>
            <a:endParaRPr/>
          </a:p>
          <a:p>
            <a:pPr marL="114300" lvl="0" indent="0" algn="l" rtl="0">
              <a:lnSpc>
                <a:spcPct val="100000"/>
              </a:lnSpc>
              <a:spcBef>
                <a:spcPts val="1000"/>
              </a:spcBef>
              <a:spcAft>
                <a:spcPts val="0"/>
              </a:spcAft>
              <a:buSzPts val="1800"/>
              <a:buNone/>
            </a:pPr>
            <a:r>
              <a:rPr lang="en-US"/>
              <a:t>Each of the row corresponds to each photo the profile owner has posted and the features are extracted from every single image. </a:t>
            </a:r>
            <a:endParaRPr/>
          </a:p>
          <a:p>
            <a:pPr marL="114300" lvl="0" indent="0" algn="l" rtl="0">
              <a:lnSpc>
                <a:spcPct val="100000"/>
              </a:lnSpc>
              <a:spcBef>
                <a:spcPts val="1000"/>
              </a:spcBef>
              <a:spcAft>
                <a:spcPts val="0"/>
              </a:spcAft>
              <a:buSzPts val="1800"/>
              <a:buNone/>
            </a:pPr>
            <a:r>
              <a:rPr lang="en-US"/>
              <a:t>After extracting features for all images across all profiles, the files are grouped per user and the mean , maximum and minimum are calculated for HSV and FaceCount. </a:t>
            </a:r>
            <a:endParaRPr/>
          </a:p>
          <a:p>
            <a:pPr marL="114300" lvl="0" indent="0" algn="l" rtl="0">
              <a:lnSpc>
                <a:spcPct val="100000"/>
              </a:lnSpc>
              <a:spcBef>
                <a:spcPts val="1000"/>
              </a:spcBef>
              <a:spcAft>
                <a:spcPts val="0"/>
              </a:spcAft>
              <a:buSzPts val="1800"/>
              <a:buNone/>
            </a:pPr>
            <a:endParaRPr/>
          </a:p>
          <a:p>
            <a:pPr marL="114300" lvl="0" indent="0" algn="l" rtl="0">
              <a:lnSpc>
                <a:spcPct val="100000"/>
              </a:lnSpc>
              <a:spcBef>
                <a:spcPts val="1000"/>
              </a:spcBef>
              <a:spcAft>
                <a:spcPts val="0"/>
              </a:spcAft>
              <a:buSzPts val="1800"/>
              <a:buNone/>
            </a:pPr>
            <a:endParaRPr/>
          </a:p>
          <a:p>
            <a:pPr marL="114300" lvl="0" indent="0" algn="l" rtl="0">
              <a:lnSpc>
                <a:spcPct val="100000"/>
              </a:lnSpc>
              <a:spcBef>
                <a:spcPts val="1000"/>
              </a:spcBef>
              <a:spcAft>
                <a:spcPts val="0"/>
              </a:spcAft>
              <a:buSzPts val="1800"/>
              <a:buNone/>
            </a:pPr>
            <a:br>
              <a:rPr lang="en-US"/>
            </a:br>
            <a:endParaRPr/>
          </a:p>
        </p:txBody>
      </p:sp>
      <p:pic>
        <p:nvPicPr>
          <p:cNvPr id="405" name="Google Shape;405;p25"/>
          <p:cNvPicPr preferRelativeResize="0"/>
          <p:nvPr/>
        </p:nvPicPr>
        <p:blipFill rotWithShape="1">
          <a:blip r:embed="rId3">
            <a:alphaModFix/>
          </a:blip>
          <a:srcRect/>
          <a:stretch/>
        </p:blipFill>
        <p:spPr>
          <a:xfrm>
            <a:off x="2816550" y="3527523"/>
            <a:ext cx="8049575" cy="3001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6"/>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Key Variables and Their Operationalization</a:t>
            </a:r>
            <a:endParaRPr/>
          </a:p>
        </p:txBody>
      </p:sp>
      <p:sp>
        <p:nvSpPr>
          <p:cNvPr id="411" name="Google Shape;411;p26"/>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r>
              <a:rPr lang="en-US"/>
              <a:t>Maximum minimum and mean values for Hue Saturation and Brightness were extracted.</a:t>
            </a:r>
            <a:endParaRPr/>
          </a:p>
          <a:p>
            <a:pPr marL="0" lvl="0" indent="0" algn="l" rtl="0">
              <a:lnSpc>
                <a:spcPct val="100000"/>
              </a:lnSpc>
              <a:spcBef>
                <a:spcPts val="1000"/>
              </a:spcBef>
              <a:spcAft>
                <a:spcPts val="0"/>
              </a:spcAft>
              <a:buNone/>
            </a:pPr>
            <a:r>
              <a:rPr lang="en-US"/>
              <a:t>Facecount and photos with smile were counted and compared with total photos containing faces. </a:t>
            </a:r>
            <a:endParaRPr/>
          </a:p>
          <a:p>
            <a:pPr marL="0" lvl="0" indent="0" algn="l" rtl="0">
              <a:lnSpc>
                <a:spcPct val="100000"/>
              </a:lnSpc>
              <a:spcBef>
                <a:spcPts val="1000"/>
              </a:spcBef>
              <a:spcAft>
                <a:spcPts val="0"/>
              </a:spcAft>
              <a:buNone/>
            </a:pPr>
            <a:r>
              <a:rPr lang="en-US"/>
              <a:t>The final dataset looks like this. It has the following variables- Hue(Mean. Min and Max), Saturation( Mean, Min and Max) , Brightness(Mean, Min and Max), FaceCount(Mean, Min and Max), Photos with smile and Total photos with faces. IsDepressed is the Target Variable.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p:txBody>
      </p:sp>
      <p:pic>
        <p:nvPicPr>
          <p:cNvPr id="412" name="Google Shape;412;p26"/>
          <p:cNvPicPr preferRelativeResize="0"/>
          <p:nvPr/>
        </p:nvPicPr>
        <p:blipFill>
          <a:blip r:embed="rId3">
            <a:alphaModFix/>
          </a:blip>
          <a:stretch>
            <a:fillRect/>
          </a:stretch>
        </p:blipFill>
        <p:spPr>
          <a:xfrm>
            <a:off x="-2878050" y="7192124"/>
            <a:ext cx="8376399" cy="2806950"/>
          </a:xfrm>
          <a:prstGeom prst="rect">
            <a:avLst/>
          </a:prstGeom>
          <a:noFill/>
          <a:ln>
            <a:noFill/>
          </a:ln>
        </p:spPr>
      </p:pic>
      <p:pic>
        <p:nvPicPr>
          <p:cNvPr id="413" name="Google Shape;413;p26"/>
          <p:cNvPicPr preferRelativeResize="0"/>
          <p:nvPr/>
        </p:nvPicPr>
        <p:blipFill>
          <a:blip r:embed="rId4">
            <a:alphaModFix/>
          </a:blip>
          <a:stretch>
            <a:fillRect/>
          </a:stretch>
        </p:blipFill>
        <p:spPr>
          <a:xfrm>
            <a:off x="6720050" y="4139225"/>
            <a:ext cx="5471951" cy="2718775"/>
          </a:xfrm>
          <a:prstGeom prst="rect">
            <a:avLst/>
          </a:prstGeom>
          <a:noFill/>
          <a:ln>
            <a:noFill/>
          </a:ln>
        </p:spPr>
      </p:pic>
      <p:pic>
        <p:nvPicPr>
          <p:cNvPr id="414" name="Google Shape;414;p26"/>
          <p:cNvPicPr preferRelativeResize="0"/>
          <p:nvPr/>
        </p:nvPicPr>
        <p:blipFill>
          <a:blip r:embed="rId5">
            <a:alphaModFix/>
          </a:blip>
          <a:stretch>
            <a:fillRect/>
          </a:stretch>
        </p:blipFill>
        <p:spPr>
          <a:xfrm>
            <a:off x="2592925" y="4257475"/>
            <a:ext cx="3831526" cy="217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Type Of Depression</a:t>
            </a:r>
            <a:endParaRPr/>
          </a:p>
        </p:txBody>
      </p:sp>
      <p:sp>
        <p:nvSpPr>
          <p:cNvPr id="163" name="Google Shape;163;p8"/>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457200" lvl="0" indent="-349250" algn="l" rtl="0">
              <a:lnSpc>
                <a:spcPct val="100000"/>
              </a:lnSpc>
              <a:spcBef>
                <a:spcPts val="1000"/>
              </a:spcBef>
              <a:spcAft>
                <a:spcPts val="0"/>
              </a:spcAft>
              <a:buSzPts val="1900"/>
              <a:buFont typeface="Century Gothic"/>
              <a:buChar char="•"/>
            </a:pPr>
            <a:r>
              <a:rPr lang="en-US" sz="1800">
                <a:latin typeface="Century Gothic"/>
                <a:ea typeface="Century Gothic"/>
                <a:cs typeface="Century Gothic"/>
                <a:sym typeface="Century Gothic"/>
              </a:rPr>
              <a:t>There are different types of depressive disorders, and while there are many similarities among them, each depressive disorder has its own unique set of symptoms</a:t>
            </a:r>
            <a:endParaRPr sz="1800">
              <a:latin typeface="Century Gothic"/>
              <a:ea typeface="Century Gothic"/>
              <a:cs typeface="Century Gothic"/>
              <a:sym typeface="Century Gothic"/>
            </a:endParaRPr>
          </a:p>
          <a:p>
            <a:pPr marL="457200" lvl="0" indent="0" algn="l" rtl="0">
              <a:lnSpc>
                <a:spcPct val="100000"/>
              </a:lnSpc>
              <a:spcBef>
                <a:spcPts val="1000"/>
              </a:spcBef>
              <a:spcAft>
                <a:spcPts val="0"/>
              </a:spcAft>
              <a:buNone/>
            </a:pPr>
            <a:endParaRPr sz="1800">
              <a:latin typeface="Century Gothic"/>
              <a:ea typeface="Century Gothic"/>
              <a:cs typeface="Century Gothic"/>
              <a:sym typeface="Century Gothic"/>
            </a:endParaRPr>
          </a:p>
          <a:p>
            <a:pPr marL="457200" lvl="0" indent="-349250" algn="l" rtl="0">
              <a:lnSpc>
                <a:spcPct val="100000"/>
              </a:lnSpc>
              <a:spcBef>
                <a:spcPts val="1000"/>
              </a:spcBef>
              <a:spcAft>
                <a:spcPts val="0"/>
              </a:spcAft>
              <a:buSzPts val="1900"/>
              <a:buFont typeface="Century Gothic"/>
              <a:buChar char="•"/>
            </a:pPr>
            <a:r>
              <a:rPr lang="en-US" sz="1800">
                <a:latin typeface="Century Gothic"/>
                <a:ea typeface="Century Gothic"/>
                <a:cs typeface="Century Gothic"/>
                <a:sym typeface="Century Gothic"/>
              </a:rPr>
              <a:t>For our project , we are focusing only on </a:t>
            </a:r>
            <a:r>
              <a:rPr lang="en-US" sz="1800" b="1">
                <a:latin typeface="Century Gothic"/>
                <a:ea typeface="Century Gothic"/>
                <a:cs typeface="Century Gothic"/>
                <a:sym typeface="Century Gothic"/>
              </a:rPr>
              <a:t>Post Traumatic Stress Disorder(PTSD)</a:t>
            </a:r>
            <a:endParaRPr sz="1800" b="1">
              <a:latin typeface="Century Gothic"/>
              <a:ea typeface="Century Gothic"/>
              <a:cs typeface="Century Gothic"/>
              <a:sym typeface="Century Gothic"/>
            </a:endParaRPr>
          </a:p>
          <a:p>
            <a:pPr marL="457200" lvl="0" indent="-228600" algn="l" rtl="0">
              <a:lnSpc>
                <a:spcPct val="100000"/>
              </a:lnSpc>
              <a:spcBef>
                <a:spcPts val="1000"/>
              </a:spcBef>
              <a:spcAft>
                <a:spcPts val="0"/>
              </a:spcAft>
              <a:buSzPts val="1800"/>
              <a:buNone/>
            </a:pP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2"/>
          <p:cNvSpPr txBox="1">
            <a:spLocks noGrp="1"/>
          </p:cNvSpPr>
          <p:nvPr>
            <p:ph type="title"/>
          </p:nvPr>
        </p:nvSpPr>
        <p:spPr>
          <a:xfrm>
            <a:off x="1789121" y="629175"/>
            <a:ext cx="9981900" cy="1281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262626"/>
              </a:buClr>
              <a:buSzPts val="3600"/>
              <a:buFont typeface="Century Gothic"/>
              <a:buNone/>
            </a:pPr>
            <a:r>
              <a:rPr lang="en-US" b="1"/>
              <a:t>Image Classification with Google AutoML using Vision API</a:t>
            </a:r>
            <a:endParaRPr b="1"/>
          </a:p>
        </p:txBody>
      </p:sp>
      <p:sp>
        <p:nvSpPr>
          <p:cNvPr id="426" name="Google Shape;426;p12"/>
          <p:cNvSpPr txBox="1">
            <a:spLocks noGrp="1"/>
          </p:cNvSpPr>
          <p:nvPr>
            <p:ph type="body" idx="1"/>
          </p:nvPr>
        </p:nvSpPr>
        <p:spPr>
          <a:xfrm>
            <a:off x="1638160" y="2247500"/>
            <a:ext cx="9981900" cy="44790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Configured Google AutoML and enabled Vision API for image classification. </a:t>
            </a:r>
            <a:endParaRPr>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Formed a bucket with two groups of images, depressed and non-depressed. </a:t>
            </a:r>
            <a:endParaRPr>
              <a:latin typeface="Montserrat"/>
              <a:ea typeface="Montserrat"/>
              <a:cs typeface="Montserrat"/>
              <a:sym typeface="Montserrat"/>
            </a:endParaRPr>
          </a:p>
          <a:p>
            <a:pPr marL="457200" lvl="0" indent="-342900" algn="l" rtl="0">
              <a:lnSpc>
                <a:spcPct val="100000"/>
              </a:lnSpc>
              <a:spcBef>
                <a:spcPts val="0"/>
              </a:spcBef>
              <a:spcAft>
                <a:spcPts val="0"/>
              </a:spcAft>
              <a:buSzPts val="1800"/>
              <a:buFont typeface="Montserrat"/>
              <a:buChar char="●"/>
            </a:pPr>
            <a:r>
              <a:rPr lang="en-US">
                <a:latin typeface="Montserrat"/>
                <a:ea typeface="Montserrat"/>
                <a:cs typeface="Montserrat"/>
                <a:sym typeface="Montserrat"/>
              </a:rPr>
              <a:t>Created a dataset and applied the labelling for training the model by adding the bucket created. </a:t>
            </a:r>
            <a:endParaRPr>
              <a:latin typeface="Montserrat"/>
              <a:ea typeface="Montserrat"/>
              <a:cs typeface="Montserrat"/>
              <a:sym typeface="Montserrat"/>
            </a:endParaRPr>
          </a:p>
        </p:txBody>
      </p:sp>
      <p:pic>
        <p:nvPicPr>
          <p:cNvPr id="427" name="Google Shape;427;p12"/>
          <p:cNvPicPr preferRelativeResize="0"/>
          <p:nvPr/>
        </p:nvPicPr>
        <p:blipFill rotWithShape="1">
          <a:blip r:embed="rId3">
            <a:alphaModFix/>
          </a:blip>
          <a:srcRect/>
          <a:stretch/>
        </p:blipFill>
        <p:spPr>
          <a:xfrm>
            <a:off x="204160" y="4570162"/>
            <a:ext cx="7979719" cy="1464877"/>
          </a:xfrm>
          <a:prstGeom prst="rect">
            <a:avLst/>
          </a:prstGeom>
          <a:noFill/>
          <a:ln>
            <a:noFill/>
          </a:ln>
        </p:spPr>
      </p:pic>
      <p:pic>
        <p:nvPicPr>
          <p:cNvPr id="428" name="Google Shape;428;p12"/>
          <p:cNvPicPr preferRelativeResize="0"/>
          <p:nvPr/>
        </p:nvPicPr>
        <p:blipFill rotWithShape="1">
          <a:blip r:embed="rId4">
            <a:alphaModFix/>
          </a:blip>
          <a:srcRect/>
          <a:stretch/>
        </p:blipFill>
        <p:spPr>
          <a:xfrm>
            <a:off x="8412480" y="4533026"/>
            <a:ext cx="3684920" cy="21934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7"/>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Image Classification Results</a:t>
            </a:r>
            <a:endParaRPr/>
          </a:p>
        </p:txBody>
      </p:sp>
      <p:pic>
        <p:nvPicPr>
          <p:cNvPr id="434" name="Google Shape;434;p27"/>
          <p:cNvPicPr preferRelativeResize="0"/>
          <p:nvPr/>
        </p:nvPicPr>
        <p:blipFill rotWithShape="1">
          <a:blip r:embed="rId3">
            <a:alphaModFix/>
          </a:blip>
          <a:srcRect/>
          <a:stretch/>
        </p:blipFill>
        <p:spPr>
          <a:xfrm>
            <a:off x="2346960" y="4368094"/>
            <a:ext cx="8673148" cy="2264123"/>
          </a:xfrm>
          <a:prstGeom prst="rect">
            <a:avLst/>
          </a:prstGeom>
          <a:noFill/>
          <a:ln>
            <a:noFill/>
          </a:ln>
        </p:spPr>
      </p:pic>
      <p:pic>
        <p:nvPicPr>
          <p:cNvPr id="435" name="Google Shape;435;p27"/>
          <p:cNvPicPr preferRelativeResize="0"/>
          <p:nvPr/>
        </p:nvPicPr>
        <p:blipFill rotWithShape="1">
          <a:blip r:embed="rId4">
            <a:alphaModFix/>
          </a:blip>
          <a:srcRect/>
          <a:stretch/>
        </p:blipFill>
        <p:spPr>
          <a:xfrm>
            <a:off x="3002280" y="1586632"/>
            <a:ext cx="6779675" cy="255297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
          <p:cNvSpPr txBox="1">
            <a:spLocks noGrp="1"/>
          </p:cNvSpPr>
          <p:nvPr>
            <p:ph type="title"/>
          </p:nvPr>
        </p:nvSpPr>
        <p:spPr>
          <a:xfrm>
            <a:off x="2592925" y="59363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Logistic Regression(Images)</a:t>
            </a:r>
            <a:endParaRPr b="1"/>
          </a:p>
        </p:txBody>
      </p:sp>
      <p:sp>
        <p:nvSpPr>
          <p:cNvPr id="441" name="Google Shape;441;p5"/>
          <p:cNvSpPr txBox="1">
            <a:spLocks noGrp="1"/>
          </p:cNvSpPr>
          <p:nvPr>
            <p:ph type="body" idx="1"/>
          </p:nvPr>
        </p:nvSpPr>
        <p:spPr>
          <a:xfrm>
            <a:off x="373725" y="2133600"/>
            <a:ext cx="11130900" cy="45891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000"/>
              </a:spcBef>
              <a:spcAft>
                <a:spcPts val="0"/>
              </a:spcAft>
              <a:buSzPts val="1800"/>
              <a:buNone/>
            </a:pPr>
            <a:r>
              <a:rPr lang="en-US" sz="2400" b="1">
                <a:latin typeface="Montserrat"/>
                <a:ea typeface="Montserrat"/>
                <a:cs typeface="Montserrat"/>
                <a:sym typeface="Montserrat"/>
              </a:rPr>
              <a:t>Accuracy obtained : 97.00%</a:t>
            </a:r>
            <a:endParaRPr sz="2400" b="1">
              <a:latin typeface="Montserrat"/>
              <a:ea typeface="Montserrat"/>
              <a:cs typeface="Montserrat"/>
              <a:sym typeface="Montserrat"/>
            </a:endParaRPr>
          </a:p>
        </p:txBody>
      </p:sp>
      <p:pic>
        <p:nvPicPr>
          <p:cNvPr id="442" name="Google Shape;442;p5"/>
          <p:cNvPicPr preferRelativeResize="0"/>
          <p:nvPr/>
        </p:nvPicPr>
        <p:blipFill rotWithShape="1">
          <a:blip r:embed="rId3">
            <a:alphaModFix/>
          </a:blip>
          <a:srcRect/>
          <a:stretch/>
        </p:blipFill>
        <p:spPr>
          <a:xfrm>
            <a:off x="7048825" y="2843810"/>
            <a:ext cx="4851136" cy="1170379"/>
          </a:xfrm>
          <a:prstGeom prst="rect">
            <a:avLst/>
          </a:prstGeom>
          <a:noFill/>
          <a:ln>
            <a:noFill/>
          </a:ln>
        </p:spPr>
      </p:pic>
      <p:pic>
        <p:nvPicPr>
          <p:cNvPr id="443" name="Google Shape;443;p5"/>
          <p:cNvPicPr preferRelativeResize="0"/>
          <p:nvPr/>
        </p:nvPicPr>
        <p:blipFill rotWithShape="1">
          <a:blip r:embed="rId4">
            <a:alphaModFix/>
          </a:blip>
          <a:srcRect/>
          <a:stretch/>
        </p:blipFill>
        <p:spPr>
          <a:xfrm>
            <a:off x="7048825" y="4430861"/>
            <a:ext cx="4769450" cy="1064876"/>
          </a:xfrm>
          <a:prstGeom prst="rect">
            <a:avLst/>
          </a:prstGeom>
          <a:noFill/>
          <a:ln>
            <a:noFill/>
          </a:ln>
        </p:spPr>
      </p:pic>
      <p:pic>
        <p:nvPicPr>
          <p:cNvPr id="444" name="Google Shape;444;p5"/>
          <p:cNvPicPr preferRelativeResize="0"/>
          <p:nvPr/>
        </p:nvPicPr>
        <p:blipFill>
          <a:blip r:embed="rId5">
            <a:alphaModFix/>
          </a:blip>
          <a:stretch>
            <a:fillRect/>
          </a:stretch>
        </p:blipFill>
        <p:spPr>
          <a:xfrm>
            <a:off x="373725" y="2843800"/>
            <a:ext cx="6415475" cy="3878901"/>
          </a:xfrm>
          <a:prstGeom prst="rect">
            <a:avLst/>
          </a:prstGeom>
          <a:noFill/>
          <a:ln>
            <a:noFill/>
          </a:ln>
        </p:spPr>
      </p:pic>
      <p:pic>
        <p:nvPicPr>
          <p:cNvPr id="445" name="Google Shape;445;p5"/>
          <p:cNvPicPr preferRelativeResize="0"/>
          <p:nvPr/>
        </p:nvPicPr>
        <p:blipFill>
          <a:blip r:embed="rId6">
            <a:alphaModFix/>
          </a:blip>
          <a:stretch>
            <a:fillRect/>
          </a:stretch>
        </p:blipFill>
        <p:spPr>
          <a:xfrm>
            <a:off x="5765575" y="1985200"/>
            <a:ext cx="6134374" cy="45891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83cbb46bbd_4_0"/>
          <p:cNvSpPr txBox="1">
            <a:spLocks noGrp="1"/>
          </p:cNvSpPr>
          <p:nvPr>
            <p:ph type="title"/>
          </p:nvPr>
        </p:nvSpPr>
        <p:spPr>
          <a:xfrm>
            <a:off x="1765800" y="575250"/>
            <a:ext cx="104262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Image Analysis Findings</a:t>
            </a:r>
            <a:endParaRPr b="1"/>
          </a:p>
        </p:txBody>
      </p:sp>
      <p:sp>
        <p:nvSpPr>
          <p:cNvPr id="451" name="Google Shape;451;g83cbb46bbd_4_0"/>
          <p:cNvSpPr txBox="1">
            <a:spLocks noGrp="1"/>
          </p:cNvSpPr>
          <p:nvPr>
            <p:ph type="body" idx="1"/>
          </p:nvPr>
        </p:nvSpPr>
        <p:spPr>
          <a:xfrm>
            <a:off x="1260350" y="1678425"/>
            <a:ext cx="10426200" cy="472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800"/>
              <a:buNone/>
            </a:pPr>
            <a:r>
              <a:rPr lang="en-US"/>
              <a:t>Depressed people relative to happy, normal people have 17 % more hue in their images and 5% less brightness overall. </a:t>
            </a:r>
            <a:endParaRPr/>
          </a:p>
          <a:p>
            <a:pPr marL="0" lvl="0" indent="0" algn="l" rtl="0">
              <a:lnSpc>
                <a:spcPct val="100000"/>
              </a:lnSpc>
              <a:spcBef>
                <a:spcPts val="1000"/>
              </a:spcBef>
              <a:spcAft>
                <a:spcPts val="0"/>
              </a:spcAft>
              <a:buSzPts val="1800"/>
              <a:buNone/>
            </a:pPr>
            <a:endParaRPr/>
          </a:p>
        </p:txBody>
      </p:sp>
      <p:pic>
        <p:nvPicPr>
          <p:cNvPr id="452" name="Google Shape;452;g83cbb46bbd_4_0"/>
          <p:cNvPicPr preferRelativeResize="0"/>
          <p:nvPr/>
        </p:nvPicPr>
        <p:blipFill>
          <a:blip r:embed="rId3">
            <a:alphaModFix/>
          </a:blip>
          <a:stretch>
            <a:fillRect/>
          </a:stretch>
        </p:blipFill>
        <p:spPr>
          <a:xfrm>
            <a:off x="734550" y="2946575"/>
            <a:ext cx="11113701" cy="39114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83c29bd250_1_32"/>
          <p:cNvSpPr txBox="1">
            <a:spLocks noGrp="1"/>
          </p:cNvSpPr>
          <p:nvPr>
            <p:ph type="title"/>
          </p:nvPr>
        </p:nvSpPr>
        <p:spPr>
          <a:xfrm>
            <a:off x="216620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Model Testing On Our Team</a:t>
            </a:r>
            <a:endParaRPr b="1"/>
          </a:p>
        </p:txBody>
      </p:sp>
      <p:sp>
        <p:nvSpPr>
          <p:cNvPr id="458" name="Google Shape;458;g83c29bd250_1_32"/>
          <p:cNvSpPr txBox="1">
            <a:spLocks noGrp="1"/>
          </p:cNvSpPr>
          <p:nvPr>
            <p:ph type="body" idx="1"/>
          </p:nvPr>
        </p:nvSpPr>
        <p:spPr>
          <a:xfrm>
            <a:off x="742830" y="1711575"/>
            <a:ext cx="5020800" cy="3777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Used our own Instagram accounts as test data</a:t>
            </a:r>
            <a:endParaRPr>
              <a:latin typeface="Montserrat"/>
              <a:ea typeface="Montserrat"/>
              <a:cs typeface="Montserrat"/>
              <a:sym typeface="Montserrat"/>
            </a:endParaRPr>
          </a:p>
          <a:p>
            <a:pPr marL="0" lvl="0" indent="0" algn="l" rtl="0">
              <a:lnSpc>
                <a:spcPct val="100000"/>
              </a:lnSpc>
              <a:spcBef>
                <a:spcPts val="1000"/>
              </a:spcBef>
              <a:spcAft>
                <a:spcPts val="0"/>
              </a:spcAft>
              <a:buSzPts val="1800"/>
              <a:buNone/>
            </a:pPr>
            <a:endParaRPr>
              <a:latin typeface="Montserrat"/>
              <a:ea typeface="Montserrat"/>
              <a:cs typeface="Montserrat"/>
              <a:sym typeface="Montserrat"/>
            </a:endParaRPr>
          </a:p>
          <a:p>
            <a:pPr marL="457200" lvl="0" indent="-342900" algn="l" rtl="0">
              <a:lnSpc>
                <a:spcPct val="100000"/>
              </a:lnSpc>
              <a:spcBef>
                <a:spcPts val="1000"/>
              </a:spcBef>
              <a:spcAft>
                <a:spcPts val="0"/>
              </a:spcAft>
              <a:buSzPts val="1800"/>
              <a:buFont typeface="Montserrat"/>
              <a:buChar char="●"/>
            </a:pPr>
            <a:r>
              <a:rPr lang="en-US">
                <a:latin typeface="Montserrat"/>
                <a:ea typeface="Montserrat"/>
                <a:cs typeface="Montserrat"/>
                <a:sym typeface="Montserrat"/>
              </a:rPr>
              <a:t>Model predicted that Akanksha was depressed based on her posts</a:t>
            </a:r>
            <a:endParaRPr>
              <a:latin typeface="Montserrat"/>
              <a:ea typeface="Montserrat"/>
              <a:cs typeface="Montserrat"/>
              <a:sym typeface="Montserrat"/>
            </a:endParaRPr>
          </a:p>
        </p:txBody>
      </p:sp>
      <p:pic>
        <p:nvPicPr>
          <p:cNvPr id="459" name="Google Shape;459;g83c29bd250_1_32"/>
          <p:cNvPicPr preferRelativeResize="0"/>
          <p:nvPr/>
        </p:nvPicPr>
        <p:blipFill rotWithShape="1">
          <a:blip r:embed="rId3">
            <a:alphaModFix/>
          </a:blip>
          <a:srcRect/>
          <a:stretch/>
        </p:blipFill>
        <p:spPr>
          <a:xfrm>
            <a:off x="6428372" y="1905110"/>
            <a:ext cx="5370576" cy="2486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8"/>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Interesting Findings </a:t>
            </a:r>
            <a:endParaRPr/>
          </a:p>
        </p:txBody>
      </p:sp>
      <p:sp>
        <p:nvSpPr>
          <p:cNvPr id="465" name="Google Shape;465;p28"/>
          <p:cNvSpPr txBox="1">
            <a:spLocks noGrp="1"/>
          </p:cNvSpPr>
          <p:nvPr>
            <p:ph type="body" idx="1"/>
          </p:nvPr>
        </p:nvSpPr>
        <p:spPr>
          <a:xfrm>
            <a:off x="1638312" y="2079900"/>
            <a:ext cx="8915400" cy="37776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We could not find any public profile  for age group 65+ in the depressed category. </a:t>
            </a:r>
            <a:endParaRPr sz="1900">
              <a:latin typeface="Century Gothic"/>
              <a:ea typeface="Century Gothic"/>
              <a:cs typeface="Century Gothic"/>
              <a:sym typeface="Century Gothic"/>
            </a:endParaRPr>
          </a:p>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Male public profiles are </a:t>
            </a:r>
            <a:r>
              <a:rPr lang="en-US" sz="1900" b="1">
                <a:latin typeface="Century Gothic"/>
                <a:ea typeface="Century Gothic"/>
                <a:cs typeface="Century Gothic"/>
                <a:sym typeface="Century Gothic"/>
              </a:rPr>
              <a:t>lower </a:t>
            </a:r>
            <a:r>
              <a:rPr lang="en-US" sz="1900">
                <a:latin typeface="Century Gothic"/>
                <a:ea typeface="Century Gothic"/>
                <a:cs typeface="Century Gothic"/>
                <a:sym typeface="Century Gothic"/>
              </a:rPr>
              <a:t>than that of female profiles in depressed people.</a:t>
            </a:r>
            <a:endParaRPr sz="1900">
              <a:latin typeface="Century Gothic"/>
              <a:ea typeface="Century Gothic"/>
              <a:cs typeface="Century Gothic"/>
              <a:sym typeface="Century Gothic"/>
            </a:endParaRPr>
          </a:p>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Women are </a:t>
            </a:r>
            <a:r>
              <a:rPr lang="en-US" sz="1900" b="1">
                <a:latin typeface="Century Gothic"/>
                <a:ea typeface="Century Gothic"/>
                <a:cs typeface="Century Gothic"/>
                <a:sym typeface="Century Gothic"/>
              </a:rPr>
              <a:t>more </a:t>
            </a:r>
            <a:r>
              <a:rPr lang="en-US" sz="1900">
                <a:latin typeface="Century Gothic"/>
                <a:ea typeface="Century Gothic"/>
                <a:cs typeface="Century Gothic"/>
                <a:sym typeface="Century Gothic"/>
              </a:rPr>
              <a:t>expressive about their mental health than men.</a:t>
            </a:r>
            <a:endParaRPr sz="1900">
              <a:latin typeface="Century Gothic"/>
              <a:ea typeface="Century Gothic"/>
              <a:cs typeface="Century Gothic"/>
              <a:sym typeface="Century Gothic"/>
            </a:endParaRPr>
          </a:p>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The average number of photos with people and the number of faces in each image were less for depressed people as compared to normal people.</a:t>
            </a:r>
            <a:endParaRPr sz="1900">
              <a:latin typeface="Century Gothic"/>
              <a:ea typeface="Century Gothic"/>
              <a:cs typeface="Century Gothic"/>
              <a:sym typeface="Century Gothic"/>
            </a:endParaRPr>
          </a:p>
          <a:p>
            <a:pPr marL="228600" lvl="0" indent="0" algn="l" rtl="0">
              <a:lnSpc>
                <a:spcPct val="100000"/>
              </a:lnSpc>
              <a:spcBef>
                <a:spcPts val="1000"/>
              </a:spcBef>
              <a:spcAft>
                <a:spcPts val="0"/>
              </a:spcAft>
              <a:buSzPts val="1800"/>
              <a:buFont typeface="Arial"/>
              <a:buNone/>
            </a:pPr>
            <a:endParaRPr sz="19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84ecd9ab41_4_8"/>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Findings and Conclusions</a:t>
            </a:r>
            <a:endParaRPr/>
          </a:p>
        </p:txBody>
      </p:sp>
      <p:sp>
        <p:nvSpPr>
          <p:cNvPr id="471" name="Google Shape;471;g84ecd9ab41_4_8"/>
          <p:cNvSpPr txBox="1">
            <a:spLocks noGrp="1"/>
          </p:cNvSpPr>
          <p:nvPr>
            <p:ph type="body" idx="1"/>
          </p:nvPr>
        </p:nvSpPr>
        <p:spPr>
          <a:xfrm>
            <a:off x="1638299" y="1622700"/>
            <a:ext cx="9409800" cy="42051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Text analysis of instagram posts using the Supervised CorEx algorithm revealed that </a:t>
            </a:r>
            <a:r>
              <a:rPr lang="en-US" sz="1900" b="1">
                <a:latin typeface="Century Gothic"/>
                <a:ea typeface="Century Gothic"/>
                <a:cs typeface="Century Gothic"/>
                <a:sym typeface="Century Gothic"/>
              </a:rPr>
              <a:t>Causes </a:t>
            </a:r>
            <a:r>
              <a:rPr lang="en-US" sz="1900">
                <a:latin typeface="Century Gothic"/>
                <a:ea typeface="Century Gothic"/>
                <a:cs typeface="Century Gothic"/>
                <a:sym typeface="Century Gothic"/>
              </a:rPr>
              <a:t>of depression were </a:t>
            </a:r>
            <a:r>
              <a:rPr lang="en-US" sz="1900" i="1">
                <a:latin typeface="Century Gothic"/>
                <a:ea typeface="Century Gothic"/>
                <a:cs typeface="Century Gothic"/>
                <a:sym typeface="Century Gothic"/>
              </a:rPr>
              <a:t>abuse, accident, loss</a:t>
            </a:r>
            <a:r>
              <a:rPr lang="en-US" sz="1900">
                <a:latin typeface="Century Gothic"/>
                <a:ea typeface="Century Gothic"/>
                <a:cs typeface="Century Gothic"/>
                <a:sym typeface="Century Gothic"/>
              </a:rPr>
              <a:t> and </a:t>
            </a:r>
            <a:r>
              <a:rPr lang="en-US" sz="1900" i="1">
                <a:latin typeface="Century Gothic"/>
                <a:ea typeface="Century Gothic"/>
                <a:cs typeface="Century Gothic"/>
                <a:sym typeface="Century Gothic"/>
              </a:rPr>
              <a:t>trauma</a:t>
            </a:r>
            <a:r>
              <a:rPr lang="en-US" sz="1900">
                <a:latin typeface="Century Gothic"/>
                <a:ea typeface="Century Gothic"/>
                <a:cs typeface="Century Gothic"/>
                <a:sym typeface="Century Gothic"/>
              </a:rPr>
              <a:t>. </a:t>
            </a:r>
            <a:endParaRPr sz="1900">
              <a:latin typeface="Century Gothic"/>
              <a:ea typeface="Century Gothic"/>
              <a:cs typeface="Century Gothic"/>
              <a:sym typeface="Century Gothic"/>
            </a:endParaRPr>
          </a:p>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The </a:t>
            </a:r>
            <a:r>
              <a:rPr lang="en-US" sz="1900" b="1">
                <a:latin typeface="Century Gothic"/>
                <a:ea typeface="Century Gothic"/>
                <a:cs typeface="Century Gothic"/>
                <a:sym typeface="Century Gothic"/>
              </a:rPr>
              <a:t>Symptoms </a:t>
            </a:r>
            <a:r>
              <a:rPr lang="en-US" sz="1900">
                <a:latin typeface="Century Gothic"/>
                <a:ea typeface="Century Gothic"/>
                <a:cs typeface="Century Gothic"/>
                <a:sym typeface="Century Gothic"/>
              </a:rPr>
              <a:t>of depression were i</a:t>
            </a:r>
            <a:r>
              <a:rPr lang="en-US" sz="1900" i="1">
                <a:latin typeface="Century Gothic"/>
                <a:ea typeface="Century Gothic"/>
                <a:cs typeface="Century Gothic"/>
                <a:sym typeface="Century Gothic"/>
              </a:rPr>
              <a:t>llness,mentally, broken, breaking</a:t>
            </a:r>
            <a:r>
              <a:rPr lang="en-US" sz="1900">
                <a:latin typeface="Century Gothic"/>
                <a:ea typeface="Century Gothic"/>
                <a:cs typeface="Century Gothic"/>
                <a:sym typeface="Century Gothic"/>
              </a:rPr>
              <a:t> and </a:t>
            </a:r>
            <a:r>
              <a:rPr lang="en-US" sz="1900" i="1">
                <a:latin typeface="Century Gothic"/>
                <a:ea typeface="Century Gothic"/>
                <a:cs typeface="Century Gothic"/>
                <a:sym typeface="Century Gothic"/>
              </a:rPr>
              <a:t>hiding</a:t>
            </a:r>
            <a:r>
              <a:rPr lang="en-US" sz="1900">
                <a:latin typeface="Century Gothic"/>
                <a:ea typeface="Century Gothic"/>
                <a:cs typeface="Century Gothic"/>
                <a:sym typeface="Century Gothic"/>
              </a:rPr>
              <a:t>. </a:t>
            </a:r>
            <a:endParaRPr sz="1900">
              <a:latin typeface="Century Gothic"/>
              <a:ea typeface="Century Gothic"/>
              <a:cs typeface="Century Gothic"/>
              <a:sym typeface="Century Gothic"/>
            </a:endParaRPr>
          </a:p>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The </a:t>
            </a:r>
            <a:r>
              <a:rPr lang="en-US" sz="1900" b="1">
                <a:latin typeface="Century Gothic"/>
                <a:ea typeface="Century Gothic"/>
                <a:cs typeface="Century Gothic"/>
                <a:sym typeface="Century Gothic"/>
              </a:rPr>
              <a:t>Coping Mechanisms</a:t>
            </a:r>
            <a:r>
              <a:rPr lang="en-US" sz="1900">
                <a:latin typeface="Century Gothic"/>
                <a:ea typeface="Century Gothic"/>
                <a:cs typeface="Century Gothic"/>
                <a:sym typeface="Century Gothic"/>
              </a:rPr>
              <a:t> of the depressed were doing meditation, expressing </a:t>
            </a:r>
            <a:r>
              <a:rPr lang="en-US" sz="1900" i="1">
                <a:latin typeface="Century Gothic"/>
                <a:ea typeface="Century Gothic"/>
                <a:cs typeface="Century Gothic"/>
                <a:sym typeface="Century Gothic"/>
              </a:rPr>
              <a:t>emotions </a:t>
            </a:r>
            <a:r>
              <a:rPr lang="en-US" sz="1900">
                <a:latin typeface="Century Gothic"/>
                <a:ea typeface="Century Gothic"/>
                <a:cs typeface="Century Gothic"/>
                <a:sym typeface="Century Gothic"/>
              </a:rPr>
              <a:t>and </a:t>
            </a:r>
            <a:r>
              <a:rPr lang="en-US" sz="1900" i="1">
                <a:latin typeface="Century Gothic"/>
                <a:ea typeface="Century Gothic"/>
                <a:cs typeface="Century Gothic"/>
                <a:sym typeface="Century Gothic"/>
              </a:rPr>
              <a:t>struggles</a:t>
            </a:r>
            <a:r>
              <a:rPr lang="en-US" sz="1900">
                <a:latin typeface="Century Gothic"/>
                <a:ea typeface="Century Gothic"/>
                <a:cs typeface="Century Gothic"/>
                <a:sym typeface="Century Gothic"/>
              </a:rPr>
              <a:t>, getting </a:t>
            </a:r>
            <a:r>
              <a:rPr lang="en-US" sz="1900" i="1">
                <a:latin typeface="Century Gothic"/>
                <a:ea typeface="Century Gothic"/>
                <a:cs typeface="Century Gothic"/>
                <a:sym typeface="Century Gothic"/>
              </a:rPr>
              <a:t>fit</a:t>
            </a:r>
            <a:r>
              <a:rPr lang="en-US" sz="1900">
                <a:latin typeface="Century Gothic"/>
                <a:ea typeface="Century Gothic"/>
                <a:cs typeface="Century Gothic"/>
                <a:sym typeface="Century Gothic"/>
              </a:rPr>
              <a:t>, </a:t>
            </a:r>
            <a:r>
              <a:rPr lang="en-US" sz="1900" i="1">
                <a:latin typeface="Century Gothic"/>
                <a:ea typeface="Century Gothic"/>
                <a:cs typeface="Century Gothic"/>
                <a:sym typeface="Century Gothic"/>
              </a:rPr>
              <a:t>motivation </a:t>
            </a:r>
            <a:r>
              <a:rPr lang="en-US" sz="1900">
                <a:latin typeface="Century Gothic"/>
                <a:ea typeface="Century Gothic"/>
                <a:cs typeface="Century Gothic"/>
                <a:sym typeface="Century Gothic"/>
              </a:rPr>
              <a:t>and maintaining </a:t>
            </a:r>
            <a:r>
              <a:rPr lang="en-US" sz="1900" i="1">
                <a:latin typeface="Century Gothic"/>
                <a:ea typeface="Century Gothic"/>
                <a:cs typeface="Century Gothic"/>
                <a:sym typeface="Century Gothic"/>
              </a:rPr>
              <a:t>balance</a:t>
            </a:r>
            <a:r>
              <a:rPr lang="en-US" sz="1900">
                <a:latin typeface="Century Gothic"/>
                <a:ea typeface="Century Gothic"/>
                <a:cs typeface="Century Gothic"/>
                <a:sym typeface="Century Gothic"/>
              </a:rPr>
              <a:t>. </a:t>
            </a:r>
            <a:endParaRPr sz="1900">
              <a:latin typeface="Century Gothic"/>
              <a:ea typeface="Century Gothic"/>
              <a:cs typeface="Century Gothic"/>
              <a:sym typeface="Century Gothic"/>
            </a:endParaRPr>
          </a:p>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The </a:t>
            </a:r>
            <a:r>
              <a:rPr lang="en-US" sz="1900" b="1">
                <a:latin typeface="Century Gothic"/>
                <a:ea typeface="Century Gothic"/>
                <a:cs typeface="Century Gothic"/>
                <a:sym typeface="Century Gothic"/>
              </a:rPr>
              <a:t>Treatment options </a:t>
            </a:r>
            <a:r>
              <a:rPr lang="en-US" sz="1900">
                <a:latin typeface="Century Gothic"/>
                <a:ea typeface="Century Gothic"/>
                <a:cs typeface="Century Gothic"/>
                <a:sym typeface="Century Gothic"/>
              </a:rPr>
              <a:t>used by the individuals were expressed by the use of words like </a:t>
            </a:r>
            <a:r>
              <a:rPr lang="en-US" sz="1900" i="1">
                <a:latin typeface="Century Gothic"/>
                <a:ea typeface="Century Gothic"/>
                <a:cs typeface="Century Gothic"/>
                <a:sym typeface="Century Gothic"/>
              </a:rPr>
              <a:t>therapy, healing, challenging, feeling like</a:t>
            </a:r>
            <a:r>
              <a:rPr lang="en-US" sz="1900">
                <a:latin typeface="Century Gothic"/>
                <a:ea typeface="Century Gothic"/>
                <a:cs typeface="Century Gothic"/>
                <a:sym typeface="Century Gothic"/>
              </a:rPr>
              <a:t> and </a:t>
            </a:r>
            <a:r>
              <a:rPr lang="en-US" sz="1900" i="1">
                <a:latin typeface="Century Gothic"/>
                <a:ea typeface="Century Gothic"/>
                <a:cs typeface="Century Gothic"/>
                <a:sym typeface="Century Gothic"/>
              </a:rPr>
              <a:t>overwhelmed</a:t>
            </a:r>
            <a:r>
              <a:rPr lang="en-US" sz="1900">
                <a:latin typeface="Century Gothic"/>
                <a:ea typeface="Century Gothic"/>
                <a:cs typeface="Century Gothic"/>
                <a:sym typeface="Century Gothic"/>
              </a:rPr>
              <a:t>. </a:t>
            </a:r>
            <a:endParaRPr sz="1900">
              <a:latin typeface="Century Gothic"/>
              <a:ea typeface="Century Gothic"/>
              <a:cs typeface="Century Gothic"/>
              <a:sym typeface="Century Gothic"/>
            </a:endParaRPr>
          </a:p>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The </a:t>
            </a:r>
            <a:r>
              <a:rPr lang="en-US" sz="1900" b="1">
                <a:latin typeface="Century Gothic"/>
                <a:ea typeface="Century Gothic"/>
                <a:cs typeface="Century Gothic"/>
                <a:sym typeface="Century Gothic"/>
              </a:rPr>
              <a:t>Physical </a:t>
            </a:r>
            <a:r>
              <a:rPr lang="en-US" sz="1900">
                <a:latin typeface="Century Gothic"/>
                <a:ea typeface="Century Gothic"/>
                <a:cs typeface="Century Gothic"/>
                <a:sym typeface="Century Gothic"/>
              </a:rPr>
              <a:t>symptoms of depression were identified to be </a:t>
            </a:r>
            <a:r>
              <a:rPr lang="en-US" sz="1900" i="1">
                <a:latin typeface="Century Gothic"/>
                <a:ea typeface="Century Gothic"/>
                <a:cs typeface="Century Gothic"/>
                <a:sym typeface="Century Gothic"/>
              </a:rPr>
              <a:t>drugs, alcohol, sweat, harm </a:t>
            </a:r>
            <a:r>
              <a:rPr lang="en-US" sz="1900">
                <a:latin typeface="Century Gothic"/>
                <a:ea typeface="Century Gothic"/>
                <a:cs typeface="Century Gothic"/>
                <a:sym typeface="Century Gothic"/>
              </a:rPr>
              <a:t>and </a:t>
            </a:r>
            <a:r>
              <a:rPr lang="en-US" sz="1900" i="1">
                <a:latin typeface="Century Gothic"/>
                <a:ea typeface="Century Gothic"/>
                <a:cs typeface="Century Gothic"/>
                <a:sym typeface="Century Gothic"/>
              </a:rPr>
              <a:t>drinking</a:t>
            </a:r>
            <a:r>
              <a:rPr lang="en-US" sz="1900">
                <a:latin typeface="Century Gothic"/>
                <a:ea typeface="Century Gothic"/>
                <a:cs typeface="Century Gothic"/>
                <a:sym typeface="Century Gothic"/>
              </a:rPr>
              <a:t>.</a:t>
            </a:r>
            <a:endParaRPr sz="1900">
              <a:latin typeface="Century Gothic"/>
              <a:ea typeface="Century Gothic"/>
              <a:cs typeface="Century Gothic"/>
              <a:sym typeface="Century Gothic"/>
            </a:endParaRPr>
          </a:p>
          <a:p>
            <a:pPr marL="457200" lvl="0" indent="-228600" algn="l" rtl="0">
              <a:lnSpc>
                <a:spcPct val="100000"/>
              </a:lnSpc>
              <a:spcBef>
                <a:spcPts val="1000"/>
              </a:spcBef>
              <a:spcAft>
                <a:spcPts val="0"/>
              </a:spcAft>
              <a:buSzPts val="1800"/>
              <a:buFont typeface="Arial"/>
              <a:buNone/>
            </a:pPr>
            <a:endParaRPr sz="19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84ecd9ab41_4_13"/>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Findings and Conclusions</a:t>
            </a:r>
            <a:endParaRPr/>
          </a:p>
        </p:txBody>
      </p:sp>
      <p:sp>
        <p:nvSpPr>
          <p:cNvPr id="477" name="Google Shape;477;g84ecd9ab41_4_13"/>
          <p:cNvSpPr txBox="1">
            <a:spLocks noGrp="1"/>
          </p:cNvSpPr>
          <p:nvPr>
            <p:ph type="body" idx="1"/>
          </p:nvPr>
        </p:nvSpPr>
        <p:spPr>
          <a:xfrm>
            <a:off x="1638299" y="1622700"/>
            <a:ext cx="9409800" cy="42051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Image analysis revealed that the average Hue value for Happy people was found to be lesser than depressed people, indicating that images of depressed people were more blue and images of happy people were more red(P&lt;2.2e-16, depressed -124, non-depressed - 65.3). </a:t>
            </a:r>
            <a:endParaRPr sz="1900">
              <a:latin typeface="Century Gothic"/>
              <a:ea typeface="Century Gothic"/>
              <a:cs typeface="Century Gothic"/>
              <a:sym typeface="Century Gothic"/>
            </a:endParaRPr>
          </a:p>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Happy people had more gray and faded images as compared to depressed people(P&lt;1.319e-09). </a:t>
            </a:r>
            <a:endParaRPr sz="1900">
              <a:latin typeface="Century Gothic"/>
              <a:ea typeface="Century Gothic"/>
              <a:cs typeface="Century Gothic"/>
              <a:sym typeface="Century Gothic"/>
            </a:endParaRPr>
          </a:p>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Happy people posted brighter images than depressed people who posted images which were dull and sometimes blurred and darker(P&lt;2.8e-12).</a:t>
            </a:r>
            <a:endParaRPr sz="1900">
              <a:latin typeface="Century Gothic"/>
              <a:ea typeface="Century Gothic"/>
              <a:cs typeface="Century Gothic"/>
              <a:sym typeface="Century Gothic"/>
            </a:endParaRPr>
          </a:p>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Facecount was on average 1 or 2 for depressed people as compared to an average of 4 for happy people who loved posting in groups quite often(P&lt;0.01). </a:t>
            </a:r>
            <a:endParaRPr sz="1900">
              <a:latin typeface="Century Gothic"/>
              <a:ea typeface="Century Gothic"/>
              <a:cs typeface="Century Gothic"/>
              <a:sym typeface="Century Gothic"/>
            </a:endParaRPr>
          </a:p>
          <a:p>
            <a:pPr marL="457200" lvl="0" indent="-355600" algn="l" rtl="0">
              <a:lnSpc>
                <a:spcPct val="100000"/>
              </a:lnSpc>
              <a:spcBef>
                <a:spcPts val="1000"/>
              </a:spcBef>
              <a:spcAft>
                <a:spcPts val="0"/>
              </a:spcAft>
              <a:buSzPts val="2000"/>
              <a:buFont typeface="Century Gothic"/>
              <a:buChar char="•"/>
            </a:pPr>
            <a:r>
              <a:rPr lang="en-US" sz="1900">
                <a:latin typeface="Century Gothic"/>
                <a:ea typeface="Century Gothic"/>
                <a:cs typeface="Century Gothic"/>
                <a:sym typeface="Century Gothic"/>
              </a:rPr>
              <a:t>Only 1 out of 15 photos had smiling faces in the depressed category as compared to 1 out every 3 photos for non-depressed profiles(P&lt;0.01)</a:t>
            </a:r>
            <a:endParaRPr sz="1900">
              <a:latin typeface="Century Gothic"/>
              <a:ea typeface="Century Gothic"/>
              <a:cs typeface="Century Gothic"/>
              <a:sym typeface="Century Gothic"/>
            </a:endParaRPr>
          </a:p>
          <a:p>
            <a:pPr marL="457200" lvl="0" indent="-228600" algn="l" rtl="0">
              <a:lnSpc>
                <a:spcPct val="100000"/>
              </a:lnSpc>
              <a:spcBef>
                <a:spcPts val="1000"/>
              </a:spcBef>
              <a:spcAft>
                <a:spcPts val="0"/>
              </a:spcAft>
              <a:buSzPts val="1800"/>
              <a:buFont typeface="Arial"/>
              <a:buNone/>
            </a:pPr>
            <a:endParaRPr sz="19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9"/>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Findings Compared to Other Studies</a:t>
            </a:r>
            <a:endParaRPr/>
          </a:p>
        </p:txBody>
      </p:sp>
      <p:sp>
        <p:nvSpPr>
          <p:cNvPr id="483" name="Google Shape;483;p29"/>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457200" lvl="0" indent="-323850" algn="l" rtl="0">
              <a:lnSpc>
                <a:spcPct val="100000"/>
              </a:lnSpc>
              <a:spcBef>
                <a:spcPts val="1000"/>
              </a:spcBef>
              <a:spcAft>
                <a:spcPts val="0"/>
              </a:spcAft>
              <a:buSzPts val="1500"/>
              <a:buFont typeface="Century Gothic"/>
              <a:buChar char="●"/>
            </a:pPr>
            <a:r>
              <a:rPr lang="en-US" sz="1500">
                <a:latin typeface="Century Gothic"/>
                <a:ea typeface="Century Gothic"/>
                <a:cs typeface="Century Gothic"/>
                <a:sym typeface="Century Gothic"/>
              </a:rPr>
              <a:t>Elklit and Daniel N. Ditlevsen, from the University of Southern Denmark and Odense University Hospital, Denmark, collected data from 6,548 participants in previous Danish or Nordic PTSD studies in order to investigate the gender difference in the lifespan distribution of PTSD.</a:t>
            </a:r>
            <a:endParaRPr sz="1500">
              <a:latin typeface="Century Gothic"/>
              <a:ea typeface="Century Gothic"/>
              <a:cs typeface="Century Gothic"/>
              <a:sym typeface="Century Gothic"/>
            </a:endParaRPr>
          </a:p>
          <a:p>
            <a:pPr marL="457200" lvl="0" indent="-323850" algn="l" rtl="0">
              <a:lnSpc>
                <a:spcPct val="100000"/>
              </a:lnSpc>
              <a:spcBef>
                <a:spcPts val="0"/>
              </a:spcBef>
              <a:spcAft>
                <a:spcPts val="0"/>
              </a:spcAft>
              <a:buSzPts val="1500"/>
              <a:buFont typeface="Century Gothic"/>
              <a:buChar char="●"/>
            </a:pPr>
            <a:r>
              <a:rPr lang="en-US" sz="1500">
                <a:latin typeface="Century Gothic"/>
                <a:ea typeface="Century Gothic"/>
                <a:cs typeface="Century Gothic"/>
                <a:sym typeface="Century Gothic"/>
              </a:rPr>
              <a:t>Danish researchers discovered men are most vulnerable to PTSD between the ages of 41 and 45 years, while women are most vulnerable at ages 51 to 55. This supports previous research that has shown that men and women show differences in the age distribution of post-traumatic stress disorder (PTSD) prevalence during their lifespan.</a:t>
            </a:r>
            <a:endParaRPr sz="1500">
              <a:latin typeface="Century Gothic"/>
              <a:ea typeface="Century Gothic"/>
              <a:cs typeface="Century Gothic"/>
              <a:sym typeface="Century Gothic"/>
            </a:endParaRPr>
          </a:p>
          <a:p>
            <a:pPr marL="457200" lvl="0" indent="-323850" algn="l" rtl="0">
              <a:lnSpc>
                <a:spcPct val="100000"/>
              </a:lnSpc>
              <a:spcBef>
                <a:spcPts val="0"/>
              </a:spcBef>
              <a:spcAft>
                <a:spcPts val="0"/>
              </a:spcAft>
              <a:buSzPts val="1500"/>
              <a:buFont typeface="Century Gothic"/>
              <a:buChar char="●"/>
            </a:pPr>
            <a:r>
              <a:rPr lang="en-US" sz="1500">
                <a:latin typeface="Century Gothic"/>
                <a:ea typeface="Century Gothic"/>
                <a:cs typeface="Century Gothic"/>
                <a:sym typeface="Century Gothic"/>
              </a:rPr>
              <a:t>This research finding matches with our below findings (Refer slide 20)</a:t>
            </a:r>
            <a:endParaRPr sz="1500">
              <a:latin typeface="Century Gothic"/>
              <a:ea typeface="Century Gothic"/>
              <a:cs typeface="Century Gothic"/>
              <a:sym typeface="Century Gothic"/>
            </a:endParaRPr>
          </a:p>
          <a:p>
            <a:pPr marL="457200" lvl="0" indent="0" algn="l" rtl="0">
              <a:lnSpc>
                <a:spcPct val="100000"/>
              </a:lnSpc>
              <a:spcBef>
                <a:spcPts val="1000"/>
              </a:spcBef>
              <a:spcAft>
                <a:spcPts val="0"/>
              </a:spcAft>
              <a:buNone/>
            </a:pPr>
            <a:r>
              <a:rPr lang="en-US" sz="1800">
                <a:latin typeface="Century Gothic"/>
                <a:ea typeface="Century Gothic"/>
                <a:cs typeface="Century Gothic"/>
                <a:sym typeface="Century Gothic"/>
              </a:rPr>
              <a:t>The compound sentiment score for depressed people decreases with age for females and increases with age for males which indicates that women are likely to get more negative with age.</a:t>
            </a:r>
            <a:endParaRPr sz="1500">
              <a:latin typeface="Century Gothic"/>
              <a:ea typeface="Century Gothic"/>
              <a:cs typeface="Century Gothic"/>
              <a:sym typeface="Century Gothic"/>
            </a:endParaRPr>
          </a:p>
          <a:p>
            <a:pPr marL="457200" lvl="0" indent="0" algn="l" rtl="0">
              <a:lnSpc>
                <a:spcPct val="100000"/>
              </a:lnSpc>
              <a:spcBef>
                <a:spcPts val="1000"/>
              </a:spcBef>
              <a:spcAft>
                <a:spcPts val="0"/>
              </a:spcAft>
              <a:buNone/>
            </a:pPr>
            <a:r>
              <a:rPr lang="en-US" sz="1500" b="1">
                <a:latin typeface="Century Gothic"/>
                <a:ea typeface="Century Gothic"/>
                <a:cs typeface="Century Gothic"/>
                <a:sym typeface="Century Gothic"/>
              </a:rPr>
              <a:t>Reference Link:</a:t>
            </a:r>
            <a:endParaRPr sz="1500" b="1">
              <a:latin typeface="Century Gothic"/>
              <a:ea typeface="Century Gothic"/>
              <a:cs typeface="Century Gothic"/>
              <a:sym typeface="Century Gothic"/>
            </a:endParaRPr>
          </a:p>
          <a:p>
            <a:pPr marL="457200" lvl="0" indent="0" algn="l" rtl="0">
              <a:lnSpc>
                <a:spcPct val="100000"/>
              </a:lnSpc>
              <a:spcBef>
                <a:spcPts val="1000"/>
              </a:spcBef>
              <a:spcAft>
                <a:spcPts val="0"/>
              </a:spcAft>
              <a:buNone/>
            </a:pPr>
            <a:r>
              <a:rPr lang="en-US" sz="1200" u="sng">
                <a:solidFill>
                  <a:schemeClr val="hlink"/>
                </a:solidFill>
                <a:latin typeface="Century Gothic"/>
                <a:ea typeface="Century Gothic"/>
                <a:cs typeface="Century Gothic"/>
                <a:sym typeface="Century Gothic"/>
                <a:hlinkClick r:id="rId3"/>
              </a:rPr>
              <a:t>https://psychcentral.com/news/2018/07/22/risk-for-ptsd-varies-by-gender-age/15875.html</a:t>
            </a:r>
            <a:endParaRPr sz="1500">
              <a:latin typeface="Century Gothic"/>
              <a:ea typeface="Century Gothic"/>
              <a:cs typeface="Century Gothic"/>
              <a:sym typeface="Century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84e757384f_0_5"/>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Findings Compared to Other Studies</a:t>
            </a:r>
            <a:endParaRPr/>
          </a:p>
        </p:txBody>
      </p:sp>
      <p:sp>
        <p:nvSpPr>
          <p:cNvPr id="489" name="Google Shape;489;g84e757384f_0_5"/>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Century Gothic"/>
              <a:buChar char="●"/>
            </a:pPr>
            <a:r>
              <a:rPr lang="en-US">
                <a:latin typeface="Century Gothic"/>
                <a:ea typeface="Century Gothic"/>
                <a:cs typeface="Century Gothic"/>
                <a:sym typeface="Century Gothic"/>
              </a:rPr>
              <a:t>As per the National Institute of Mental Health,</a:t>
            </a:r>
            <a:endParaRPr>
              <a:latin typeface="Century Gothic"/>
              <a:ea typeface="Century Gothic"/>
              <a:cs typeface="Century Gothic"/>
              <a:sym typeface="Century Gothic"/>
            </a:endParaRPr>
          </a:p>
          <a:p>
            <a:pPr marL="457200" lvl="0" indent="0" algn="l" rtl="0">
              <a:lnSpc>
                <a:spcPct val="100000"/>
              </a:lnSpc>
              <a:spcBef>
                <a:spcPts val="1000"/>
              </a:spcBef>
              <a:spcAft>
                <a:spcPts val="0"/>
              </a:spcAft>
              <a:buNone/>
            </a:pPr>
            <a:r>
              <a:rPr lang="en-US">
                <a:latin typeface="Century Gothic"/>
                <a:ea typeface="Century Gothic"/>
                <a:cs typeface="Century Gothic"/>
                <a:sym typeface="Century Gothic"/>
              </a:rPr>
              <a:t>Young adults aged 18-25 years had the highest prevalence of AMI (25.8%) compared to adults aged 26-49 years (22.2%) and aged 50 and older (13.8%).</a:t>
            </a:r>
            <a:endParaRPr>
              <a:latin typeface="Century Gothic"/>
              <a:ea typeface="Century Gothic"/>
              <a:cs typeface="Century Gothic"/>
              <a:sym typeface="Century Gothic"/>
            </a:endParaRPr>
          </a:p>
          <a:p>
            <a:pPr marL="0" lvl="0" indent="0" algn="l" rtl="0">
              <a:lnSpc>
                <a:spcPct val="100000"/>
              </a:lnSpc>
              <a:spcBef>
                <a:spcPts val="1000"/>
              </a:spcBef>
              <a:spcAft>
                <a:spcPts val="0"/>
              </a:spcAft>
              <a:buNone/>
            </a:pPr>
            <a:r>
              <a:rPr lang="en-US">
                <a:latin typeface="Century Gothic"/>
                <a:ea typeface="Century Gothic"/>
                <a:cs typeface="Century Gothic"/>
                <a:sym typeface="Century Gothic"/>
              </a:rPr>
              <a:t> 	This is in sync with our findings (Refer slide 20)</a:t>
            </a:r>
            <a:endParaRPr>
              <a:latin typeface="Century Gothic"/>
              <a:ea typeface="Century Gothic"/>
              <a:cs typeface="Century Gothic"/>
              <a:sym typeface="Century Gothic"/>
            </a:endParaRPr>
          </a:p>
          <a:p>
            <a:pPr marL="457200" lvl="0" indent="0" algn="l" rtl="0">
              <a:spcBef>
                <a:spcPts val="1000"/>
              </a:spcBef>
              <a:spcAft>
                <a:spcPts val="0"/>
              </a:spcAft>
              <a:buNone/>
            </a:pPr>
            <a:r>
              <a:rPr lang="en-US">
                <a:latin typeface="Montserrat"/>
                <a:ea typeface="Montserrat"/>
                <a:cs typeface="Montserrat"/>
                <a:sym typeface="Montserrat"/>
              </a:rPr>
              <a:t>The trend shows that both men and women get more positive with age indicating young adults are most negative in their posts.</a:t>
            </a:r>
            <a:endParaRPr/>
          </a:p>
          <a:p>
            <a:pPr marL="0" lvl="0" indent="457200" algn="l" rtl="0">
              <a:lnSpc>
                <a:spcPct val="100000"/>
              </a:lnSpc>
              <a:spcBef>
                <a:spcPts val="1000"/>
              </a:spcBef>
              <a:spcAft>
                <a:spcPts val="0"/>
              </a:spcAft>
              <a:buNone/>
            </a:pPr>
            <a:r>
              <a:rPr lang="en-US" sz="1500" b="1">
                <a:latin typeface="Century Gothic"/>
                <a:ea typeface="Century Gothic"/>
                <a:cs typeface="Century Gothic"/>
                <a:sym typeface="Century Gothic"/>
              </a:rPr>
              <a:t>Reference link:</a:t>
            </a:r>
            <a:endParaRPr sz="1500" b="1">
              <a:latin typeface="Century Gothic"/>
              <a:ea typeface="Century Gothic"/>
              <a:cs typeface="Century Gothic"/>
              <a:sym typeface="Century Gothic"/>
            </a:endParaRPr>
          </a:p>
          <a:p>
            <a:pPr marL="0" lvl="0" indent="457200" algn="l" rtl="0">
              <a:lnSpc>
                <a:spcPct val="100000"/>
              </a:lnSpc>
              <a:spcBef>
                <a:spcPts val="1000"/>
              </a:spcBef>
              <a:spcAft>
                <a:spcPts val="0"/>
              </a:spcAft>
              <a:buNone/>
            </a:pPr>
            <a:r>
              <a:rPr lang="en-US" sz="1100" u="sng">
                <a:solidFill>
                  <a:schemeClr val="hlink"/>
                </a:solidFill>
                <a:latin typeface="Arial"/>
                <a:ea typeface="Arial"/>
                <a:cs typeface="Arial"/>
                <a:sym typeface="Arial"/>
                <a:hlinkClick r:id="rId3"/>
              </a:rPr>
              <a:t>https://www.nimh.nih.gov/health/statistics/mental-illness.shtml</a:t>
            </a:r>
            <a:endParaRPr sz="14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83c29bd250_0_0"/>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4B553D"/>
              </a:buClr>
              <a:buSzPts val="3300"/>
              <a:buFont typeface="Century Gothic"/>
              <a:buNone/>
            </a:pPr>
            <a:r>
              <a:rPr lang="en-US" sz="3300" b="1">
                <a:latin typeface="Century Gothic"/>
                <a:ea typeface="Century Gothic"/>
                <a:cs typeface="Century Gothic"/>
                <a:sym typeface="Century Gothic"/>
              </a:rPr>
              <a:t>Depression - PTSD</a:t>
            </a:r>
            <a:endParaRPr b="1"/>
          </a:p>
        </p:txBody>
      </p:sp>
      <p:sp>
        <p:nvSpPr>
          <p:cNvPr id="169" name="Google Shape;169;g83c29bd250_0_0"/>
          <p:cNvSpPr txBox="1">
            <a:spLocks noGrp="1"/>
          </p:cNvSpPr>
          <p:nvPr>
            <p:ph type="body" idx="1"/>
          </p:nvPr>
        </p:nvSpPr>
        <p:spPr>
          <a:xfrm>
            <a:off x="2050404" y="1799575"/>
            <a:ext cx="6192600" cy="3777600"/>
          </a:xfrm>
          <a:prstGeom prst="rect">
            <a:avLst/>
          </a:prstGeom>
          <a:noFill/>
          <a:ln>
            <a:noFill/>
          </a:ln>
        </p:spPr>
        <p:txBody>
          <a:bodyPr spcFirstLastPara="1" wrap="square" lIns="91425" tIns="45700" rIns="91425" bIns="45700" anchor="t" anchorCtr="0">
            <a:noAutofit/>
          </a:bodyPr>
          <a:lstStyle/>
          <a:p>
            <a:pPr marL="457200" lvl="0" indent="-342900" algn="l" rtl="0">
              <a:spcBef>
                <a:spcPts val="1000"/>
              </a:spcBef>
              <a:spcAft>
                <a:spcPts val="0"/>
              </a:spcAft>
              <a:buSzPts val="1800"/>
              <a:buFont typeface="Century Gothic"/>
              <a:buChar char="●"/>
            </a:pPr>
            <a:r>
              <a:rPr lang="en-US" sz="1800">
                <a:highlight>
                  <a:srgbClr val="212121"/>
                </a:highlight>
                <a:latin typeface="Century Gothic"/>
                <a:ea typeface="Century Gothic"/>
                <a:cs typeface="Century Gothic"/>
                <a:sym typeface="Century Gothic"/>
              </a:rPr>
              <a:t>PTSD can occur in all people, in people of any ethnicity, nationality or culture, and any age.</a:t>
            </a:r>
            <a:endParaRPr sz="1800">
              <a:highlight>
                <a:srgbClr val="212121"/>
              </a:highlight>
              <a:latin typeface="Century Gothic"/>
              <a:ea typeface="Century Gothic"/>
              <a:cs typeface="Century Gothic"/>
              <a:sym typeface="Century Gothic"/>
            </a:endParaRPr>
          </a:p>
          <a:p>
            <a:pPr marL="457200" lvl="0" indent="0" algn="l" rtl="0">
              <a:spcBef>
                <a:spcPts val="1000"/>
              </a:spcBef>
              <a:spcAft>
                <a:spcPts val="0"/>
              </a:spcAft>
              <a:buSzPts val="1800"/>
              <a:buNone/>
            </a:pPr>
            <a:endParaRPr sz="1800">
              <a:highlight>
                <a:srgbClr val="212121"/>
              </a:highlight>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Char char="●"/>
            </a:pPr>
            <a:r>
              <a:rPr lang="en-US" sz="1800">
                <a:highlight>
                  <a:srgbClr val="212121"/>
                </a:highlight>
                <a:latin typeface="Century Gothic"/>
                <a:ea typeface="Century Gothic"/>
                <a:cs typeface="Century Gothic"/>
                <a:sym typeface="Century Gothic"/>
              </a:rPr>
              <a:t> PTSD affects approximately 3.5 % of U.S. adults, and an estimated 1 in 11 people will be diagnosed with PTSD in their lifetime.</a:t>
            </a:r>
            <a:endParaRPr sz="1800">
              <a:highlight>
                <a:srgbClr val="212121"/>
              </a:highlight>
              <a:latin typeface="Century Gothic"/>
              <a:ea typeface="Century Gothic"/>
              <a:cs typeface="Century Gothic"/>
              <a:sym typeface="Century Gothic"/>
            </a:endParaRPr>
          </a:p>
          <a:p>
            <a:pPr marL="457200" lvl="0" indent="0" algn="l" rtl="0">
              <a:spcBef>
                <a:spcPts val="0"/>
              </a:spcBef>
              <a:spcAft>
                <a:spcPts val="0"/>
              </a:spcAft>
              <a:buSzPts val="1800"/>
              <a:buNone/>
            </a:pPr>
            <a:endParaRPr sz="1800">
              <a:highlight>
                <a:srgbClr val="212121"/>
              </a:highlight>
              <a:latin typeface="Century Gothic"/>
              <a:ea typeface="Century Gothic"/>
              <a:cs typeface="Century Gothic"/>
              <a:sym typeface="Century Gothic"/>
            </a:endParaRPr>
          </a:p>
          <a:p>
            <a:pPr marL="457200" lvl="0" indent="-342900" algn="l" rtl="0">
              <a:spcBef>
                <a:spcPts val="0"/>
              </a:spcBef>
              <a:spcAft>
                <a:spcPts val="0"/>
              </a:spcAft>
              <a:buSzPts val="1800"/>
              <a:buFont typeface="Century Gothic"/>
              <a:buChar char="●"/>
            </a:pPr>
            <a:r>
              <a:rPr lang="en-US" sz="1800">
                <a:highlight>
                  <a:srgbClr val="212121"/>
                </a:highlight>
                <a:latin typeface="Century Gothic"/>
                <a:ea typeface="Century Gothic"/>
                <a:cs typeface="Century Gothic"/>
                <a:sym typeface="Century Gothic"/>
              </a:rPr>
              <a:t> Women are twice as likely as men to have PTSD.</a:t>
            </a:r>
            <a:endParaRPr sz="1800">
              <a:solidFill>
                <a:srgbClr val="FEFFFF"/>
              </a:solidFill>
              <a:latin typeface="Century Gothic"/>
              <a:ea typeface="Century Gothic"/>
              <a:cs typeface="Century Gothic"/>
              <a:sym typeface="Century Gothic"/>
            </a:endParaRPr>
          </a:p>
          <a:p>
            <a:pPr marL="457200" lvl="0" indent="0" algn="l" rtl="0">
              <a:spcBef>
                <a:spcPts val="1000"/>
              </a:spcBef>
              <a:spcAft>
                <a:spcPts val="0"/>
              </a:spcAft>
              <a:buSzPts val="1800"/>
              <a:buNone/>
            </a:pPr>
            <a:endParaRPr sz="1800">
              <a:solidFill>
                <a:srgbClr val="FEFFFF"/>
              </a:solidFill>
              <a:latin typeface="Century Gothic"/>
              <a:ea typeface="Century Gothic"/>
              <a:cs typeface="Century Gothic"/>
              <a:sym typeface="Century Gothic"/>
            </a:endParaRPr>
          </a:p>
          <a:p>
            <a:pPr marL="0" lvl="0" indent="0" algn="l" rtl="0">
              <a:spcBef>
                <a:spcPts val="1000"/>
              </a:spcBef>
              <a:spcAft>
                <a:spcPts val="0"/>
              </a:spcAft>
              <a:buSzPts val="1800"/>
              <a:buNone/>
            </a:pPr>
            <a:endParaRPr sz="1800">
              <a:latin typeface="Century Gothic"/>
              <a:ea typeface="Century Gothic"/>
              <a:cs typeface="Century Gothic"/>
              <a:sym typeface="Century Gothic"/>
            </a:endParaRPr>
          </a:p>
          <a:p>
            <a:pPr marL="0" lvl="0" indent="0" algn="l" rtl="0">
              <a:lnSpc>
                <a:spcPct val="100000"/>
              </a:lnSpc>
              <a:spcBef>
                <a:spcPts val="1000"/>
              </a:spcBef>
              <a:spcAft>
                <a:spcPts val="0"/>
              </a:spcAft>
              <a:buSzPts val="1800"/>
              <a:buNone/>
            </a:pPr>
            <a:endParaRPr sz="1800">
              <a:latin typeface="Century Gothic"/>
              <a:ea typeface="Century Gothic"/>
              <a:cs typeface="Century Gothic"/>
              <a:sym typeface="Century Gothic"/>
            </a:endParaRPr>
          </a:p>
        </p:txBody>
      </p:sp>
      <p:pic>
        <p:nvPicPr>
          <p:cNvPr id="170" name="Google Shape;170;g83c29bd250_0_0"/>
          <p:cNvPicPr preferRelativeResize="0"/>
          <p:nvPr/>
        </p:nvPicPr>
        <p:blipFill rotWithShape="1">
          <a:blip r:embed="rId3">
            <a:alphaModFix/>
          </a:blip>
          <a:srcRect/>
          <a:stretch/>
        </p:blipFill>
        <p:spPr>
          <a:xfrm>
            <a:off x="9223175" y="1280800"/>
            <a:ext cx="2762200" cy="1838117"/>
          </a:xfrm>
          <a:prstGeom prst="rect">
            <a:avLst/>
          </a:prstGeom>
          <a:noFill/>
          <a:ln>
            <a:noFill/>
          </a:ln>
        </p:spPr>
      </p:pic>
      <p:pic>
        <p:nvPicPr>
          <p:cNvPr id="171" name="Google Shape;171;g83c29bd250_0_0"/>
          <p:cNvPicPr preferRelativeResize="0"/>
          <p:nvPr/>
        </p:nvPicPr>
        <p:blipFill rotWithShape="1">
          <a:blip r:embed="rId4">
            <a:alphaModFix/>
          </a:blip>
          <a:srcRect/>
          <a:stretch/>
        </p:blipFill>
        <p:spPr>
          <a:xfrm>
            <a:off x="9289850" y="3465950"/>
            <a:ext cx="2650550" cy="2014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ctrTitle"/>
          </p:nvPr>
        </p:nvSpPr>
        <p:spPr>
          <a:xfrm>
            <a:off x="4716200" y="2104533"/>
            <a:ext cx="6690000" cy="2105100"/>
          </a:xfrm>
          <a:prstGeom prst="rect">
            <a:avLst/>
          </a:prstGeom>
          <a:noFill/>
          <a:ln>
            <a:noFill/>
          </a:ln>
        </p:spPr>
        <p:txBody>
          <a:bodyPr spcFirstLastPara="1" wrap="square" lIns="121900" tIns="121900" rIns="121900" bIns="121900" anchor="t" anchorCtr="0">
            <a:normAutofit/>
          </a:bodyPr>
          <a:lstStyle/>
          <a:p>
            <a:pPr marL="114300" lvl="0" indent="0" algn="l" rtl="0">
              <a:lnSpc>
                <a:spcPct val="100000"/>
              </a:lnSpc>
              <a:spcBef>
                <a:spcPts val="0"/>
              </a:spcBef>
              <a:spcAft>
                <a:spcPts val="0"/>
              </a:spcAft>
              <a:buSzPts val="5300"/>
              <a:buNone/>
            </a:pPr>
            <a:r>
              <a:rPr lang="en-US" b="1"/>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83c29bd250_0_6"/>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t>Reference</a:t>
            </a:r>
            <a:endParaRPr b="1"/>
          </a:p>
        </p:txBody>
      </p:sp>
      <p:sp>
        <p:nvSpPr>
          <p:cNvPr id="177" name="Google Shape;177;g83c29bd250_0_6"/>
          <p:cNvSpPr txBox="1">
            <a:spLocks noGrp="1"/>
          </p:cNvSpPr>
          <p:nvPr>
            <p:ph type="body" idx="1"/>
          </p:nvPr>
        </p:nvSpPr>
        <p:spPr>
          <a:xfrm>
            <a:off x="2591137" y="1631800"/>
            <a:ext cx="8915400" cy="3777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800"/>
              <a:buFont typeface="Century Gothic"/>
              <a:buChar char="●"/>
            </a:pPr>
            <a:r>
              <a:rPr lang="en-US" u="sng">
                <a:solidFill>
                  <a:schemeClr val="hlink"/>
                </a:solidFill>
                <a:latin typeface="Century Gothic"/>
                <a:ea typeface="Century Gothic"/>
                <a:cs typeface="Century Gothic"/>
                <a:sym typeface="Century Gothic"/>
                <a:hlinkClick r:id="rId3"/>
              </a:rPr>
              <a:t>https://epjdatascience.springeropen.com/articles/10.1140/epjds/s13688-017-0110-z</a:t>
            </a:r>
            <a:endParaRPr>
              <a:latin typeface="Century Gothic"/>
              <a:ea typeface="Century Gothic"/>
              <a:cs typeface="Century Gothic"/>
              <a:sym typeface="Century Gothic"/>
            </a:endParaRPr>
          </a:p>
          <a:p>
            <a:pPr marL="342900" lvl="0" indent="-342900" algn="l" rtl="0">
              <a:lnSpc>
                <a:spcPct val="100000"/>
              </a:lnSpc>
              <a:spcBef>
                <a:spcPts val="1000"/>
              </a:spcBef>
              <a:spcAft>
                <a:spcPts val="0"/>
              </a:spcAft>
              <a:buSzPts val="1800"/>
              <a:buFont typeface="Century Gothic"/>
              <a:buChar char="●"/>
            </a:pPr>
            <a:r>
              <a:rPr lang="en-US">
                <a:latin typeface="Century Gothic"/>
                <a:ea typeface="Century Gothic"/>
                <a:cs typeface="Century Gothic"/>
                <a:sym typeface="Century Gothic"/>
              </a:rPr>
              <a:t>There was a study done in August,2017 where using Instagram data from 166 individuals, they applied machine learning tools to successfully identify markers of depression</a:t>
            </a:r>
            <a:endParaRPr>
              <a:latin typeface="Century Gothic"/>
              <a:ea typeface="Century Gothic"/>
              <a:cs typeface="Century Gothic"/>
              <a:sym typeface="Century Gothic"/>
            </a:endParaRPr>
          </a:p>
          <a:p>
            <a:pPr marL="342900" lvl="0" indent="-342900" algn="l" rtl="0">
              <a:lnSpc>
                <a:spcPct val="100000"/>
              </a:lnSpc>
              <a:spcBef>
                <a:spcPts val="1000"/>
              </a:spcBef>
              <a:spcAft>
                <a:spcPts val="0"/>
              </a:spcAft>
              <a:buSzPts val="1800"/>
              <a:buFont typeface="Century Gothic"/>
              <a:buChar char="●"/>
            </a:pPr>
            <a:r>
              <a:rPr lang="en-US">
                <a:latin typeface="Century Gothic"/>
                <a:ea typeface="Century Gothic"/>
                <a:cs typeface="Century Gothic"/>
                <a:sym typeface="Century Gothic"/>
              </a:rPr>
              <a:t>Statistical features were computationally extracted from 43,950 participant Instagram photos, using color analysis, metadata components, and algorithmic face detection.</a:t>
            </a:r>
            <a:endParaRPr>
              <a:latin typeface="Century Gothic"/>
              <a:ea typeface="Century Gothic"/>
              <a:cs typeface="Century Gothic"/>
              <a:sym typeface="Century Gothic"/>
            </a:endParaRPr>
          </a:p>
          <a:p>
            <a:pPr marL="342900" lvl="0" indent="-228600" algn="l" rtl="0">
              <a:lnSpc>
                <a:spcPct val="100000"/>
              </a:lnSpc>
              <a:spcBef>
                <a:spcPts val="1000"/>
              </a:spcBef>
              <a:spcAft>
                <a:spcPts val="0"/>
              </a:spcAft>
              <a:buSzPts val="1800"/>
              <a:buFont typeface="Century Gothic"/>
              <a:buNone/>
            </a:pPr>
            <a:endParaRPr>
              <a:latin typeface="Century Gothic"/>
              <a:ea typeface="Century Gothic"/>
              <a:cs typeface="Century Gothic"/>
              <a:sym typeface="Century Gothic"/>
            </a:endParaRPr>
          </a:p>
          <a:p>
            <a:pPr marL="342900" lvl="0" indent="-228600" algn="l" rtl="0">
              <a:lnSpc>
                <a:spcPct val="100000"/>
              </a:lnSpc>
              <a:spcBef>
                <a:spcPts val="1000"/>
              </a:spcBef>
              <a:spcAft>
                <a:spcPts val="0"/>
              </a:spcAft>
              <a:buSzPts val="1800"/>
              <a:buFont typeface="Century Gothic"/>
              <a:buNone/>
            </a:pPr>
            <a:endParaRPr>
              <a:latin typeface="Century Gothic"/>
              <a:ea typeface="Century Gothic"/>
              <a:cs typeface="Century Gothic"/>
              <a:sym typeface="Century Gothic"/>
            </a:endParaRPr>
          </a:p>
          <a:p>
            <a:pPr marL="0" lvl="0" indent="0" algn="l" rtl="0">
              <a:lnSpc>
                <a:spcPct val="100000"/>
              </a:lnSpc>
              <a:spcBef>
                <a:spcPts val="1000"/>
              </a:spcBef>
              <a:spcAft>
                <a:spcPts val="0"/>
              </a:spcAft>
              <a:buSzPts val="18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9"/>
          <p:cNvSpPr txBox="1">
            <a:spLocks noGrp="1"/>
          </p:cNvSpPr>
          <p:nvPr>
            <p:ph type="title"/>
          </p:nvPr>
        </p:nvSpPr>
        <p:spPr>
          <a:xfrm>
            <a:off x="2592925" y="63935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Reference Paper Hypothesis </a:t>
            </a:r>
            <a:endParaRPr/>
          </a:p>
        </p:txBody>
      </p:sp>
      <p:sp>
        <p:nvSpPr>
          <p:cNvPr id="183" name="Google Shape;183;p9"/>
          <p:cNvSpPr txBox="1">
            <a:spLocks noGrp="1"/>
          </p:cNvSpPr>
          <p:nvPr>
            <p:ph type="body" idx="1"/>
          </p:nvPr>
        </p:nvSpPr>
        <p:spPr>
          <a:xfrm>
            <a:off x="2591137" y="1746550"/>
            <a:ext cx="8915400" cy="3777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Arial"/>
              <a:buChar char="•"/>
            </a:pPr>
            <a:r>
              <a:rPr lang="en-US" b="1">
                <a:latin typeface="Century Gothic"/>
                <a:ea typeface="Century Gothic"/>
                <a:cs typeface="Century Gothic"/>
                <a:sym typeface="Century Gothic"/>
              </a:rPr>
              <a:t>Hypothesis 1- </a:t>
            </a:r>
            <a:r>
              <a:rPr lang="en-US">
                <a:latin typeface="Century Gothic"/>
                <a:ea typeface="Century Gothic"/>
                <a:cs typeface="Century Gothic"/>
                <a:sym typeface="Century Gothic"/>
              </a:rPr>
              <a:t>Instagram posts made by individuals diagnosed with depression can be reliably distinguished from posts made by healthy controls, using only measures extracted computationally from posted photos and associated metadata.</a:t>
            </a:r>
            <a:endParaRPr>
              <a:latin typeface="Century Gothic"/>
              <a:ea typeface="Century Gothic"/>
              <a:cs typeface="Century Gothic"/>
              <a:sym typeface="Century Gothic"/>
            </a:endParaRPr>
          </a:p>
          <a:p>
            <a:pPr marL="457200" lvl="0" indent="-342900" algn="l" rtl="0">
              <a:lnSpc>
                <a:spcPct val="100000"/>
              </a:lnSpc>
              <a:spcBef>
                <a:spcPts val="1000"/>
              </a:spcBef>
              <a:spcAft>
                <a:spcPts val="0"/>
              </a:spcAft>
              <a:buSzPts val="1800"/>
              <a:buFont typeface="Arial"/>
              <a:buChar char="•"/>
            </a:pPr>
            <a:r>
              <a:rPr lang="en-US" b="1">
                <a:latin typeface="Century Gothic"/>
                <a:ea typeface="Century Gothic"/>
                <a:cs typeface="Century Gothic"/>
                <a:sym typeface="Century Gothic"/>
              </a:rPr>
              <a:t>Hypothesis 2-</a:t>
            </a:r>
            <a:r>
              <a:rPr lang="en-US">
                <a:latin typeface="Century Gothic"/>
                <a:ea typeface="Century Gothic"/>
                <a:cs typeface="Century Gothic"/>
                <a:sym typeface="Century Gothic"/>
              </a:rPr>
              <a:t>Instagram posts made by depressed individuals prior to the date of first clinical diagnosis can be reliably distinguished from posts made by healthy controls.</a:t>
            </a:r>
            <a:endParaRPr>
              <a:latin typeface="Century Gothic"/>
              <a:ea typeface="Century Gothic"/>
              <a:cs typeface="Century Gothic"/>
              <a:sym typeface="Century Gothic"/>
            </a:endParaRPr>
          </a:p>
          <a:p>
            <a:pPr marL="457200" lvl="0" indent="-342900" algn="l" rtl="0">
              <a:lnSpc>
                <a:spcPct val="100000"/>
              </a:lnSpc>
              <a:spcBef>
                <a:spcPts val="1000"/>
              </a:spcBef>
              <a:spcAft>
                <a:spcPts val="0"/>
              </a:spcAft>
              <a:buSzPts val="1800"/>
              <a:buFont typeface="Arial"/>
              <a:buChar char="•"/>
            </a:pPr>
            <a:r>
              <a:rPr lang="en-US" b="1">
                <a:latin typeface="Century Gothic"/>
                <a:ea typeface="Century Gothic"/>
                <a:cs typeface="Century Gothic"/>
                <a:sym typeface="Century Gothic"/>
              </a:rPr>
              <a:t>Hypothesis 3a - </a:t>
            </a:r>
            <a:r>
              <a:rPr lang="en-US">
                <a:latin typeface="Century Gothic"/>
                <a:ea typeface="Century Gothic"/>
                <a:cs typeface="Century Gothic"/>
                <a:sym typeface="Century Gothic"/>
              </a:rPr>
              <a:t>Human ratings of Instagram posts on common semantic categories can distinguish between posts made by depressed and healthy individuals.</a:t>
            </a:r>
            <a:endParaRPr>
              <a:latin typeface="Century Gothic"/>
              <a:ea typeface="Century Gothic"/>
              <a:cs typeface="Century Gothic"/>
              <a:sym typeface="Century Gothic"/>
            </a:endParaRPr>
          </a:p>
          <a:p>
            <a:pPr marL="457200" lvl="0" indent="-342900" algn="l" rtl="0">
              <a:lnSpc>
                <a:spcPct val="100000"/>
              </a:lnSpc>
              <a:spcBef>
                <a:spcPts val="1000"/>
              </a:spcBef>
              <a:spcAft>
                <a:spcPts val="0"/>
              </a:spcAft>
              <a:buSzPts val="1800"/>
              <a:buFont typeface="Arial"/>
              <a:buChar char="•"/>
            </a:pPr>
            <a:r>
              <a:rPr lang="en-US" b="1">
                <a:latin typeface="Century Gothic"/>
                <a:ea typeface="Century Gothic"/>
                <a:cs typeface="Century Gothic"/>
                <a:sym typeface="Century Gothic"/>
              </a:rPr>
              <a:t>Hypothesis 3b - </a:t>
            </a:r>
            <a:r>
              <a:rPr lang="en-US">
                <a:latin typeface="Century Gothic"/>
                <a:ea typeface="Century Gothic"/>
                <a:cs typeface="Century Gothic"/>
                <a:sym typeface="Century Gothic"/>
              </a:rPr>
              <a:t>Human ratings are positively correlated with computationally-extracted features.</a:t>
            </a:r>
            <a:endParaRPr b="1">
              <a:latin typeface="Century Gothic"/>
              <a:ea typeface="Century Gothic"/>
              <a:cs typeface="Century Gothic"/>
              <a:sym typeface="Century Gothic"/>
            </a:endParaRPr>
          </a:p>
          <a:p>
            <a:pPr marL="457200" lvl="0" indent="-228600" algn="l" rtl="0">
              <a:lnSpc>
                <a:spcPct val="100000"/>
              </a:lnSpc>
              <a:spcBef>
                <a:spcPts val="1000"/>
              </a:spcBef>
              <a:spcAft>
                <a:spcPts val="0"/>
              </a:spcAft>
              <a:buSzPts val="1800"/>
              <a:buNone/>
            </a:pPr>
            <a:endParaRPr/>
          </a:p>
        </p:txBody>
      </p:sp>
      <p:pic>
        <p:nvPicPr>
          <p:cNvPr id="184" name="Google Shape;184;p9"/>
          <p:cNvPicPr preferRelativeResize="0"/>
          <p:nvPr/>
        </p:nvPicPr>
        <p:blipFill rotWithShape="1">
          <a:blip r:embed="rId3">
            <a:alphaModFix/>
          </a:blip>
          <a:srcRect/>
          <a:stretch/>
        </p:blipFill>
        <p:spPr>
          <a:xfrm>
            <a:off x="10271760" y="494362"/>
            <a:ext cx="914400" cy="904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0"/>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Other References</a:t>
            </a:r>
            <a:endParaRPr/>
          </a:p>
        </p:txBody>
      </p:sp>
      <p:sp>
        <p:nvSpPr>
          <p:cNvPr id="190" name="Google Shape;190;p10"/>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1000"/>
              </a:spcBef>
              <a:spcAft>
                <a:spcPts val="0"/>
              </a:spcAft>
              <a:buSzPts val="1800"/>
              <a:buFont typeface="Century Gothic"/>
              <a:buChar char="●"/>
            </a:pPr>
            <a:r>
              <a:rPr lang="en-US">
                <a:latin typeface="Century Gothic"/>
                <a:ea typeface="Century Gothic"/>
                <a:cs typeface="Century Gothic"/>
                <a:sym typeface="Century Gothic"/>
              </a:rPr>
              <a:t>We have also referred to other papers for guidelines for the project.</a:t>
            </a:r>
            <a:endParaRPr/>
          </a:p>
          <a:p>
            <a:pPr marL="457200" lvl="0" indent="0" algn="l" rtl="0">
              <a:lnSpc>
                <a:spcPct val="100000"/>
              </a:lnSpc>
              <a:spcBef>
                <a:spcPts val="1000"/>
              </a:spcBef>
              <a:spcAft>
                <a:spcPts val="0"/>
              </a:spcAft>
              <a:buNone/>
            </a:pPr>
            <a:r>
              <a:rPr lang="en-US" u="sng">
                <a:solidFill>
                  <a:schemeClr val="hlink"/>
                </a:solidFill>
                <a:latin typeface="Century Gothic"/>
                <a:ea typeface="Century Gothic"/>
                <a:cs typeface="Century Gothic"/>
                <a:sym typeface="Century Gothic"/>
                <a:hlinkClick r:id="rId3"/>
              </a:rPr>
              <a:t>https://arxiv.org/ftp/arxiv/papers/1607/1607.07384.pdf</a:t>
            </a:r>
            <a:endParaRPr>
              <a:latin typeface="Century Gothic"/>
              <a:ea typeface="Century Gothic"/>
              <a:cs typeface="Century Gothic"/>
              <a:sym typeface="Century Gothic"/>
            </a:endParaRPr>
          </a:p>
          <a:p>
            <a:pPr marL="457200" lvl="0" indent="0" algn="l" rtl="0">
              <a:lnSpc>
                <a:spcPct val="100000"/>
              </a:lnSpc>
              <a:spcBef>
                <a:spcPts val="1000"/>
              </a:spcBef>
              <a:spcAft>
                <a:spcPts val="0"/>
              </a:spcAft>
              <a:buNone/>
            </a:pPr>
            <a:r>
              <a:rPr lang="en-US" u="sng">
                <a:solidFill>
                  <a:schemeClr val="hlink"/>
                </a:solidFill>
                <a:latin typeface="Century Gothic"/>
                <a:ea typeface="Century Gothic"/>
                <a:cs typeface="Century Gothic"/>
                <a:sym typeface="Century Gothic"/>
                <a:hlinkClick r:id="rId4"/>
              </a:rPr>
              <a:t>https://www.jmir.org/2019/6/e14199/</a:t>
            </a:r>
            <a:endParaRPr>
              <a:latin typeface="Century Gothic"/>
              <a:ea typeface="Century Gothic"/>
              <a:cs typeface="Century Gothic"/>
              <a:sym typeface="Century Gothic"/>
            </a:endParaRPr>
          </a:p>
          <a:p>
            <a:pPr marL="457200" lvl="0" indent="0" algn="l" rtl="0">
              <a:lnSpc>
                <a:spcPct val="100000"/>
              </a:lnSpc>
              <a:spcBef>
                <a:spcPts val="1000"/>
              </a:spcBef>
              <a:spcAft>
                <a:spcPts val="0"/>
              </a:spcAft>
              <a:buNone/>
            </a:pPr>
            <a:r>
              <a:rPr lang="en-US" u="sng">
                <a:solidFill>
                  <a:schemeClr val="hlink"/>
                </a:solidFill>
                <a:hlinkClick r:id="rId5"/>
              </a:rPr>
              <a:t>https://psychcentral.com/news/2018/07/22/risk-for-ptsd-varies-by-gender-age/15875.html</a:t>
            </a:r>
            <a:endParaRPr u="sng"/>
          </a:p>
          <a:p>
            <a:pPr marL="457200" lvl="0" indent="0" algn="l" rtl="0">
              <a:lnSpc>
                <a:spcPct val="100000"/>
              </a:lnSpc>
              <a:spcBef>
                <a:spcPts val="1000"/>
              </a:spcBef>
              <a:spcAft>
                <a:spcPts val="0"/>
              </a:spcAft>
              <a:buNone/>
            </a:pPr>
            <a:r>
              <a:rPr lang="en-US" u="sng">
                <a:solidFill>
                  <a:schemeClr val="hlink"/>
                </a:solidFill>
                <a:hlinkClick r:id="rId6"/>
              </a:rPr>
              <a:t>https://www.nimh.nih.gov/health/statistics/mental-illness.shtml</a:t>
            </a:r>
            <a:endParaRPr/>
          </a:p>
          <a:p>
            <a:pPr marL="457200" lvl="0" indent="0" algn="l" rtl="0">
              <a:spcBef>
                <a:spcPts val="1000"/>
              </a:spcBef>
              <a:spcAft>
                <a:spcPts val="0"/>
              </a:spcAft>
              <a:buNone/>
            </a:pPr>
            <a:r>
              <a:rPr lang="en-US" sz="1800">
                <a:latin typeface="Montserrat"/>
                <a:ea typeface="Montserrat"/>
                <a:cs typeface="Montserrat"/>
                <a:sym typeface="Montserrat"/>
              </a:rPr>
              <a:t>American Psychiatric Association: </a:t>
            </a:r>
            <a:endParaRPr sz="1800">
              <a:latin typeface="Montserrat"/>
              <a:ea typeface="Montserrat"/>
              <a:cs typeface="Montserrat"/>
              <a:sym typeface="Montserrat"/>
            </a:endParaRPr>
          </a:p>
          <a:p>
            <a:pPr marL="457200" lvl="0" indent="0" algn="l" rtl="0">
              <a:spcBef>
                <a:spcPts val="1000"/>
              </a:spcBef>
              <a:spcAft>
                <a:spcPts val="0"/>
              </a:spcAft>
              <a:buNone/>
            </a:pPr>
            <a:r>
              <a:rPr lang="en-US">
                <a:latin typeface="Montserrat"/>
                <a:ea typeface="Montserrat"/>
                <a:cs typeface="Montserrat"/>
                <a:sym typeface="Montserrat"/>
              </a:rPr>
              <a:t>https://www.psychiatry.org/patients-families/ptsd/what-is-ptsd</a:t>
            </a:r>
            <a:endParaRPr>
              <a:latin typeface="Montserrat"/>
              <a:ea typeface="Montserrat"/>
              <a:cs typeface="Montserrat"/>
              <a:sym typeface="Montserrat"/>
            </a:endParaRPr>
          </a:p>
          <a:p>
            <a:pPr marL="457200" lvl="0" indent="0" algn="l" rtl="0">
              <a:spcBef>
                <a:spcPts val="1000"/>
              </a:spcBef>
              <a:spcAft>
                <a:spcPts val="0"/>
              </a:spcAft>
              <a:buNone/>
            </a:pPr>
            <a:r>
              <a:rPr lang="en-US">
                <a:latin typeface="Montserrat"/>
                <a:ea typeface="Montserrat"/>
                <a:cs typeface="Montserrat"/>
                <a:sym typeface="Montserrat"/>
              </a:rPr>
              <a:t>US department of Veterans Affairs: https://www.research.va.gov/topics/ptsd.cfm</a:t>
            </a:r>
            <a:endParaRPr>
              <a:latin typeface="Montserrat"/>
              <a:ea typeface="Montserrat"/>
              <a:cs typeface="Montserrat"/>
              <a:sym typeface="Montserrat"/>
            </a:endParaRPr>
          </a:p>
          <a:p>
            <a:pPr marL="457200" lvl="0" indent="0" algn="l" rtl="0">
              <a:lnSpc>
                <a:spcPct val="100000"/>
              </a:lnSpc>
              <a:spcBef>
                <a:spcPts val="1000"/>
              </a:spcBef>
              <a:spcAft>
                <a:spcPts val="0"/>
              </a:spcAft>
              <a:buNone/>
            </a:pPr>
            <a:endParaRPr/>
          </a:p>
          <a:p>
            <a:pPr marL="114300" lvl="0" indent="0" algn="l" rtl="0">
              <a:lnSpc>
                <a:spcPct val="100000"/>
              </a:lnSpc>
              <a:spcBef>
                <a:spcPts val="1000"/>
              </a:spcBef>
              <a:spcAft>
                <a:spcPts val="0"/>
              </a:spcAft>
              <a:buSzPts val="1800"/>
              <a:buNone/>
            </a:pPr>
            <a:br>
              <a:rPr lang="en-US"/>
            </a:br>
            <a:endParaRPr>
              <a:latin typeface="Century Gothic"/>
              <a:ea typeface="Century Gothic"/>
              <a:cs typeface="Century Gothic"/>
              <a:sym typeface="Century Gothic"/>
            </a:endParaRPr>
          </a:p>
          <a:p>
            <a:pPr marL="114300" lvl="0" indent="0" algn="l" rtl="0">
              <a:lnSpc>
                <a:spcPct val="100000"/>
              </a:lnSpc>
              <a:spcBef>
                <a:spcPts val="1000"/>
              </a:spcBef>
              <a:spcAft>
                <a:spcPts val="0"/>
              </a:spcAft>
              <a:buSzPts val="18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800"/>
              <a:buNone/>
            </a:pPr>
            <a:r>
              <a:rPr lang="en-US" b="1"/>
              <a:t>Data Collection - Reference Paper</a:t>
            </a:r>
            <a:endParaRPr/>
          </a:p>
        </p:txBody>
      </p:sp>
      <p:sp>
        <p:nvSpPr>
          <p:cNvPr id="196" name="Google Shape;196;p13"/>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Century Gothic"/>
              <a:buChar char="•"/>
            </a:pPr>
            <a:r>
              <a:rPr lang="en-US">
                <a:latin typeface="Century Gothic"/>
                <a:ea typeface="Century Gothic"/>
                <a:cs typeface="Century Gothic"/>
                <a:sym typeface="Century Gothic"/>
              </a:rPr>
              <a:t>Data collection was crowdsourced using Amazon’s Mechanical Turk (MTurk) crowdwork platform. </a:t>
            </a:r>
            <a:endParaRPr>
              <a:latin typeface="Century Gothic"/>
              <a:ea typeface="Century Gothic"/>
              <a:cs typeface="Century Gothic"/>
              <a:sym typeface="Century Gothic"/>
            </a:endParaRPr>
          </a:p>
          <a:p>
            <a:pPr marL="457200" lvl="0" indent="-342900" algn="l" rtl="0">
              <a:lnSpc>
                <a:spcPct val="100000"/>
              </a:lnSpc>
              <a:spcBef>
                <a:spcPts val="1000"/>
              </a:spcBef>
              <a:spcAft>
                <a:spcPts val="0"/>
              </a:spcAft>
              <a:buSzPts val="1800"/>
              <a:buFont typeface="Century Gothic"/>
              <a:buChar char="•"/>
            </a:pPr>
            <a:r>
              <a:rPr lang="en-US">
                <a:latin typeface="Century Gothic"/>
                <a:ea typeface="Century Gothic"/>
                <a:cs typeface="Century Gothic"/>
                <a:sym typeface="Century Gothic"/>
              </a:rPr>
              <a:t>Separate surveys were created for depressed and healthy individuals.</a:t>
            </a:r>
            <a:endParaRPr>
              <a:latin typeface="Century Gothic"/>
              <a:ea typeface="Century Gothic"/>
              <a:cs typeface="Century Gothic"/>
              <a:sym typeface="Century Gothic"/>
            </a:endParaRPr>
          </a:p>
          <a:p>
            <a:pPr marL="457200" lvl="0" indent="-342900" algn="l" rtl="0">
              <a:lnSpc>
                <a:spcPct val="100000"/>
              </a:lnSpc>
              <a:spcBef>
                <a:spcPts val="1000"/>
              </a:spcBef>
              <a:spcAft>
                <a:spcPts val="0"/>
              </a:spcAft>
              <a:buSzPts val="1800"/>
              <a:buFont typeface="Century Gothic"/>
              <a:buChar char="•"/>
            </a:pPr>
            <a:r>
              <a:rPr lang="en-US">
                <a:latin typeface="Century Gothic"/>
                <a:ea typeface="Century Gothic"/>
                <a:cs typeface="Century Gothic"/>
                <a:sym typeface="Century Gothic"/>
              </a:rPr>
              <a:t> In the depressed survey, participants were invited to complete a survey that involved passing a series of inclusion criteria, responding to a standardized clinical depression survey, answering questions related to demographics and history of depression, and sharing social media history.</a:t>
            </a:r>
            <a:endParaRPr>
              <a:latin typeface="Century Gothic"/>
              <a:ea typeface="Century Gothic"/>
              <a:cs typeface="Century Gothic"/>
              <a:sym typeface="Century Gothic"/>
            </a:endParaRPr>
          </a:p>
          <a:p>
            <a:pPr marL="457200" lvl="0" indent="-342900" algn="l" rtl="0">
              <a:lnSpc>
                <a:spcPct val="100000"/>
              </a:lnSpc>
              <a:spcBef>
                <a:spcPts val="1000"/>
              </a:spcBef>
              <a:spcAft>
                <a:spcPts val="0"/>
              </a:spcAft>
              <a:buSzPts val="1800"/>
              <a:buFont typeface="Century Gothic"/>
              <a:buChar char="•"/>
            </a:pPr>
            <a:r>
              <a:rPr lang="en-US">
                <a:latin typeface="Century Gothic"/>
                <a:ea typeface="Century Gothic"/>
                <a:cs typeface="Century Gothic"/>
                <a:sym typeface="Century Gothic"/>
              </a:rPr>
              <a:t>Qualified participants were asked to share their Instagram usernames and history</a:t>
            </a:r>
            <a:endParaRPr>
              <a:latin typeface="Century Gothic"/>
              <a:ea typeface="Century Gothic"/>
              <a:cs typeface="Century Gothic"/>
              <a:sym typeface="Century Gothic"/>
            </a:endParaRPr>
          </a:p>
          <a:p>
            <a:pPr marL="457200" lvl="0" indent="-228600" algn="l" rtl="0">
              <a:lnSpc>
                <a:spcPct val="100000"/>
              </a:lnSpc>
              <a:spcBef>
                <a:spcPts val="1000"/>
              </a:spcBef>
              <a:spcAft>
                <a:spcPts val="0"/>
              </a:spcAft>
              <a:buSzPts val="1800"/>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3532</Words>
  <Application>Microsoft Office PowerPoint</Application>
  <PresentationFormat>Widescreen</PresentationFormat>
  <Paragraphs>392</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Century Gothic</vt:lpstr>
      <vt:lpstr>Arial</vt:lpstr>
      <vt:lpstr>Montserrat</vt:lpstr>
      <vt:lpstr>Lato</vt:lpstr>
      <vt:lpstr>Calibri</vt:lpstr>
      <vt:lpstr>Focus</vt:lpstr>
      <vt:lpstr>Detection Of Depression From Instagram Posts - Detailed Presentation </vt:lpstr>
      <vt:lpstr>Project Objectives</vt:lpstr>
      <vt:lpstr>Depression??!!</vt:lpstr>
      <vt:lpstr>Type Of Depression</vt:lpstr>
      <vt:lpstr>Depression - PTSD</vt:lpstr>
      <vt:lpstr>Reference</vt:lpstr>
      <vt:lpstr>Reference Paper Hypothesis </vt:lpstr>
      <vt:lpstr>Other References</vt:lpstr>
      <vt:lpstr>Data Collection - Reference Paper</vt:lpstr>
      <vt:lpstr>         Project Tasks</vt:lpstr>
      <vt:lpstr>Conceptual Diagram</vt:lpstr>
      <vt:lpstr>Data Collection</vt:lpstr>
      <vt:lpstr>Data Collection</vt:lpstr>
      <vt:lpstr>Data Screening</vt:lpstr>
      <vt:lpstr>Final Data Collection</vt:lpstr>
      <vt:lpstr>Data cleaning </vt:lpstr>
      <vt:lpstr>Exploratory Analysis</vt:lpstr>
      <vt:lpstr>Exploratory Data Analysis</vt:lpstr>
      <vt:lpstr>Sentiment Analysis</vt:lpstr>
      <vt:lpstr>Sentiment Analysis-Findings</vt:lpstr>
      <vt:lpstr>Exploratory Analysis - Text</vt:lpstr>
      <vt:lpstr>Exploratory Analysis - Text</vt:lpstr>
      <vt:lpstr>Text Analysis  </vt:lpstr>
      <vt:lpstr>Bag of Words</vt:lpstr>
      <vt:lpstr>Word Cloud - Normal vs Depressed</vt:lpstr>
      <vt:lpstr>Anchor Word  Algorithm</vt:lpstr>
      <vt:lpstr>Supervised - CorEx Algorithm</vt:lpstr>
      <vt:lpstr>Anchor - Word Output</vt:lpstr>
      <vt:lpstr>Key Variables and Their Operationalization</vt:lpstr>
      <vt:lpstr>Support Vector Classifier Model</vt:lpstr>
      <vt:lpstr>Model Result analysis</vt:lpstr>
      <vt:lpstr>Image Analysis</vt:lpstr>
      <vt:lpstr>Exploratory Analysis - Image</vt:lpstr>
      <vt:lpstr>Exploratory Analysis - Image</vt:lpstr>
      <vt:lpstr>Image Analysis findings </vt:lpstr>
      <vt:lpstr>Face detection using openCV and python  </vt:lpstr>
      <vt:lpstr>Feature Extraction</vt:lpstr>
      <vt:lpstr>Feature Extraction</vt:lpstr>
      <vt:lpstr>Key Variables and Their Operationalization</vt:lpstr>
      <vt:lpstr>Image Classification with Google AutoML using Vision API</vt:lpstr>
      <vt:lpstr>Image Classification Results</vt:lpstr>
      <vt:lpstr>Logistic Regression(Images)</vt:lpstr>
      <vt:lpstr>Image Analysis Findings</vt:lpstr>
      <vt:lpstr>Model Testing On Our Team</vt:lpstr>
      <vt:lpstr>Interesting Findings </vt:lpstr>
      <vt:lpstr>Findings and Conclusions</vt:lpstr>
      <vt:lpstr>Findings and Conclusions</vt:lpstr>
      <vt:lpstr>Findings Compared to Other Studies</vt:lpstr>
      <vt:lpstr>Findings Compared to Other Studies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Depression From Instagram Posts - Detailed Presentation</dc:title>
  <dc:creator>Gautam, Akanksha</dc:creator>
  <cp:lastModifiedBy>vipanchi reddy katthula</cp:lastModifiedBy>
  <cp:revision>3</cp:revision>
  <dcterms:created xsi:type="dcterms:W3CDTF">2020-05-07T16:46:26Z</dcterms:created>
  <dcterms:modified xsi:type="dcterms:W3CDTF">2020-08-27T07:42:24Z</dcterms:modified>
</cp:coreProperties>
</file>